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859" r:id="rId3"/>
    <p:sldId id="1238" r:id="rId4"/>
    <p:sldId id="1239" r:id="rId5"/>
    <p:sldId id="1266" r:id="rId6"/>
    <p:sldId id="1267" r:id="rId7"/>
    <p:sldId id="1268" r:id="rId8"/>
    <p:sldId id="1248" r:id="rId9"/>
    <p:sldId id="1249" r:id="rId10"/>
    <p:sldId id="1269" r:id="rId11"/>
    <p:sldId id="1272" r:id="rId12"/>
    <p:sldId id="1270" r:id="rId13"/>
    <p:sldId id="1271" r:id="rId14"/>
    <p:sldId id="1273" r:id="rId15"/>
    <p:sldId id="1251" r:id="rId16"/>
    <p:sldId id="1252" r:id="rId17"/>
    <p:sldId id="1263" r:id="rId18"/>
    <p:sldId id="1274" r:id="rId19"/>
    <p:sldId id="1264" r:id="rId20"/>
    <p:sldId id="1265" r:id="rId21"/>
    <p:sldId id="1253" r:id="rId22"/>
    <p:sldId id="1254" r:id="rId23"/>
    <p:sldId id="1275" r:id="rId24"/>
    <p:sldId id="1255" r:id="rId25"/>
    <p:sldId id="1257" r:id="rId26"/>
    <p:sldId id="1258" r:id="rId27"/>
    <p:sldId id="1259" r:id="rId28"/>
    <p:sldId id="1260" r:id="rId29"/>
    <p:sldId id="1277" r:id="rId30"/>
    <p:sldId id="1278" r:id="rId31"/>
    <p:sldId id="1279" r:id="rId32"/>
    <p:sldId id="1280" r:id="rId33"/>
    <p:sldId id="1276" r:id="rId34"/>
    <p:sldId id="1262" r:id="rId35"/>
    <p:sldId id="1281" r:id="rId36"/>
    <p:sldId id="1286" r:id="rId37"/>
    <p:sldId id="1282" r:id="rId38"/>
    <p:sldId id="1283" r:id="rId39"/>
    <p:sldId id="1284" r:id="rId40"/>
    <p:sldId id="1285" r:id="rId41"/>
    <p:sldId id="1287" r:id="rId42"/>
    <p:sldId id="1288" r:id="rId43"/>
    <p:sldId id="1289" r:id="rId44"/>
    <p:sldId id="1293" r:id="rId45"/>
    <p:sldId id="1294" r:id="rId46"/>
    <p:sldId id="1290" r:id="rId47"/>
    <p:sldId id="1291" r:id="rId48"/>
    <p:sldId id="1240" r:id="rId4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0" userDrawn="1">
          <p15:clr>
            <a:srgbClr val="A4A3A4"/>
          </p15:clr>
        </p15:guide>
        <p15:guide id="2" pos="38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80"/>
        <p:guide pos="387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07"/>
        <p:guide pos="2177"/>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notesMaster" Target="notesMasters/notesMaster1.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27.png"/><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36.png"/><Relationship Id="rId1"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4.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46.png"/><Relationship Id="rId1" Type="http://schemas.openxmlformats.org/officeDocument/2006/relationships/image" Target="../media/image45.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8.png"/><Relationship Id="rId2" Type="http://schemas.openxmlformats.org/officeDocument/2006/relationships/image" Target="../media/image17.png"/><Relationship Id="rId1" Type="http://schemas.openxmlformats.org/officeDocument/2006/relationships/image" Target="../media/image47.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0.png"/><Relationship Id="rId1"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1.png"/><Relationship Id="rId1"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3.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4.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56.png"/></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9.png"/><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image" Target="../media/image58.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61.png"/><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3.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4.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5.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67.png"/><Relationship Id="rId1" Type="http://schemas.openxmlformats.org/officeDocument/2006/relationships/image" Target="../media/image66.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68.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万有引力定律及航天</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万有引力定律的应用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64704"/>
            <a:ext cx="11485848" cy="2308324"/>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重庆南开中学期中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）一个星球地面附近重力加速度大小相等的点组成的曲面，称为等重力加速度面（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简称等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面或等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假设地球是一个质量分布均匀的球体，已知北极点地面处的重力加速度大小为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，赤道表面的重力加速度大小为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，地球自转周期为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2930;FounderCES"/>
          <p:cNvPicPr/>
          <p:nvPr/>
        </p:nvPicPr>
        <p:blipFill>
          <a:blip r:embed="rId1"/>
          <a:stretch>
            <a:fillRect/>
          </a:stretch>
        </p:blipFill>
        <p:spPr>
          <a:xfrm>
            <a:off x="478582" y="1556792"/>
            <a:ext cx="908050" cy="32385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196752"/>
                <a:ext cx="11567000" cy="188341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北极点有</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𝑴𝒎</m:t>
                        </m:r>
                      </m:num>
                      <m:den>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𝑹</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在赤道有</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𝑴𝒎</m:t>
                        </m:r>
                      </m:num>
                      <m:den>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𝑹</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𝛑</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𝑻</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两式联立解得</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a:solidFill>
                              <a:srgbClr val="000000"/>
                            </a:solidFill>
                            <a:latin typeface="Cambria Math" panose="02040503050406030204" pitchFamily="18" charset="0"/>
                            <a:cs typeface="Times New Roman" panose="02020603050405020304" pitchFamily="18" charset="0"/>
                          </a:rPr>
                          <m:t>（</m:t>
                        </m:r>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b="1" i="1" smtClean="0">
                            <a:solidFill>
                              <a:schemeClr val="tx1"/>
                            </a:solidFill>
                            <a:latin typeface="Cambria Math" panose="02040503050406030204" pitchFamily="18" charset="0"/>
                            <a:cs typeface="Times New Roman" panose="02020603050405020304" pitchFamily="18" charset="0"/>
                          </a:rPr>
                          <m:t>−</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m:rPr>
                                <m:nor/>
                              </m:rPr>
                              <a:rPr lang="en-US" altLang="zh-CN" sz="2400" i="1">
                                <a:solidFill>
                                  <a:srgbClr val="000000"/>
                                </a:solidFill>
                                <a:latin typeface="Cambria Math" panose="02040503050406030204" pitchFamily="18" charset="0"/>
                                <a:cs typeface="Times New Roman" panose="02020603050405020304" pitchFamily="18" charset="0"/>
                              </a:rPr>
                              <m:t>g</m:t>
                            </m:r>
                          </m:e>
                          <m:sub>
                            <m:r>
                              <a:rPr lang="en-US" altLang="zh-CN" sz="2400" i="1">
                                <a:solidFill>
                                  <a:schemeClr val="tx1"/>
                                </a:solidFill>
                                <a:latin typeface="Cambria Math" panose="02040503050406030204" pitchFamily="18" charset="0"/>
                                <a:cs typeface="Times New Roman" panose="02020603050405020304" pitchFamily="18" charset="0"/>
                              </a:rPr>
                              <m:t>𝟎</m:t>
                            </m:r>
                          </m:sub>
                        </m:sSub>
                        <m:r>
                          <m:rPr>
                            <m:nor/>
                          </m:rPr>
                          <a:rPr lang="zh-CN" altLang="zh-CN" sz="2400">
                            <a:solidFill>
                              <a:srgbClr val="000000"/>
                            </a:solidFill>
                            <a:latin typeface="Cambria Math" panose="02040503050406030204" pitchFamily="18" charset="0"/>
                            <a:cs typeface="Times New Roman" panose="02020603050405020304" pitchFamily="18" charset="0"/>
                          </a:rPr>
                          <m:t>）</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𝐓</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𝛑</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196752"/>
                <a:ext cx="11567000" cy="1883410"/>
              </a:xfrm>
              <a:prstGeom prst="rect">
                <a:avLst/>
              </a:prstGeom>
              <a:blipFill rotWithShape="1">
                <a:blip r:embed="rId2"/>
                <a:stretch>
                  <a:fillRect l="-2" t="-22" b="22"/>
                </a:stretch>
              </a:blipFill>
            </p:spPr>
            <p:txBody>
              <a:bodyPr/>
              <a:lstStyle/>
              <a:p>
                <a:r>
                  <a:rPr lang="zh-CN" altLang="en-US">
                    <a:noFill/>
                  </a:rPr>
                  <a:t> </a:t>
                </a:r>
              </a:p>
            </p:txBody>
          </p:sp>
        </mc:Fallback>
      </mc:AlternateContent>
      <p:pic>
        <p:nvPicPr>
          <p:cNvPr id="5" name="24答案.eps" descr="id:2147492937;FounderCES"/>
          <p:cNvPicPr/>
          <p:nvPr/>
        </p:nvPicPr>
        <p:blipFill>
          <a:blip r:embed="rId3"/>
          <a:stretch>
            <a:fillRect/>
          </a:stretch>
        </p:blipFill>
        <p:spPr>
          <a:xfrm>
            <a:off x="443667" y="3338237"/>
            <a:ext cx="908050" cy="306787"/>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558702" y="3103813"/>
                <a:ext cx="1963358" cy="715196"/>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m:rPr>
                            <m:nor/>
                          </m:rPr>
                          <a:rPr lang="zh-CN" altLang="zh-CN" sz="2400">
                            <a:solidFill>
                              <a:schemeClr val="tx1"/>
                            </a:solidFill>
                            <a:latin typeface="Cambria Math" panose="02040503050406030204" pitchFamily="18" charset="0"/>
                            <a:cs typeface="Times New Roman" panose="02020603050405020304" pitchFamily="18" charset="0"/>
                          </a:rPr>
                          <m:t>（</m:t>
                        </m:r>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b="1" i="1" smtClean="0">
                            <a:solidFill>
                              <a:schemeClr val="tx1"/>
                            </a:solidFill>
                            <a:latin typeface="Cambria Math" panose="02040503050406030204" pitchFamily="18" charset="0"/>
                            <a:cs typeface="Times New Roman" panose="02020603050405020304" pitchFamily="18" charset="0"/>
                          </a:rPr>
                          <m:t>−</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m:rPr>
                                <m:nor/>
                              </m:rPr>
                              <a:rPr lang="en-US" altLang="zh-CN" sz="2400" i="1">
                                <a:solidFill>
                                  <a:srgbClr val="000000"/>
                                </a:solidFill>
                                <a:latin typeface="Cambria Math" panose="02040503050406030204" pitchFamily="18" charset="0"/>
                                <a:cs typeface="Times New Roman" panose="02020603050405020304" pitchFamily="18" charset="0"/>
                              </a:rPr>
                              <m:t>g</m:t>
                            </m:r>
                          </m:e>
                          <m:sub>
                            <m:r>
                              <a:rPr lang="en-US" altLang="zh-CN" sz="2400" i="1">
                                <a:solidFill>
                                  <a:schemeClr val="tx1"/>
                                </a:solidFill>
                                <a:latin typeface="Cambria Math" panose="02040503050406030204" pitchFamily="18" charset="0"/>
                                <a:cs typeface="Times New Roman" panose="02020603050405020304" pitchFamily="18" charset="0"/>
                              </a:rPr>
                              <m:t>𝟎</m:t>
                            </m:r>
                          </m:sub>
                        </m:sSub>
                        <m:r>
                          <m:rPr>
                            <m:nor/>
                          </m:rPr>
                          <a:rPr lang="zh-CN" altLang="zh-CN" sz="2400">
                            <a:solidFill>
                              <a:schemeClr val="tx1"/>
                            </a:solidFill>
                            <a:latin typeface="Cambria Math" panose="02040503050406030204" pitchFamily="18" charset="0"/>
                            <a:cs typeface="Times New Roman" panose="02020603050405020304" pitchFamily="18" charset="0"/>
                          </a:rPr>
                          <m:t>）</m:t>
                        </m:r>
                        <m:sSup>
                          <m:sSupPr>
                            <m:ctrlPr>
                              <a:rPr lang="zh-CN" altLang="zh-CN" sz="2400" i="1">
                                <a:solidFill>
                                  <a:schemeClr val="tx1"/>
                                </a:solidFill>
                                <a:latin typeface="Cambria Math" panose="02040503050406030204" pitchFamily="18" charset="0"/>
                                <a:ea typeface="Cambria Math" panose="02040503050406030204" pitchFamily="18" charset="0"/>
                              </a:rPr>
                            </m:ctrlPr>
                          </m:sSupPr>
                          <m:e>
                            <m:r>
                              <a:rPr lang="en-US" altLang="zh-CN" sz="2400" i="1">
                                <a:solidFill>
                                  <a:schemeClr val="tx1"/>
                                </a:solidFill>
                                <a:latin typeface="Cambria Math" panose="02040503050406030204" pitchFamily="18" charset="0"/>
                                <a:cs typeface="Times New Roman" panose="02020603050405020304" pitchFamily="18" charset="0"/>
                              </a:rPr>
                              <m:t>𝑻</m:t>
                            </m:r>
                          </m:e>
                          <m:sup>
                            <m:r>
                              <a:rPr lang="en-US" altLang="zh-CN" sz="2400" i="1">
                                <a:solidFill>
                                  <a:schemeClr val="tx1"/>
                                </a:solidFill>
                                <a:latin typeface="Cambria Math" panose="02040503050406030204" pitchFamily="18" charset="0"/>
                                <a:cs typeface="Times New Roman" panose="02020603050405020304" pitchFamily="18" charset="0"/>
                              </a:rPr>
                              <m:t>𝟐</m:t>
                            </m:r>
                          </m:sup>
                        </m:sSup>
                      </m:num>
                      <m:den>
                        <m:r>
                          <a:rPr lang="en-US" altLang="zh-CN" sz="2400" i="1">
                            <a:solidFill>
                              <a:schemeClr val="tx1"/>
                            </a:solidFill>
                            <a:latin typeface="Cambria Math" panose="02040503050406030204" pitchFamily="18" charset="0"/>
                            <a:cs typeface="Times New Roman" panose="02020603050405020304" pitchFamily="18" charset="0"/>
                          </a:rPr>
                          <m:t>𝟒</m:t>
                        </m:r>
                        <m:sSup>
                          <m:sSupPr>
                            <m:ctrlPr>
                              <a:rPr lang="zh-CN" altLang="zh-CN" sz="2400" i="1">
                                <a:solidFill>
                                  <a:schemeClr val="tx1"/>
                                </a:solidFill>
                                <a:latin typeface="Cambria Math" panose="02040503050406030204" pitchFamily="18" charset="0"/>
                                <a:ea typeface="Cambria Math" panose="02040503050406030204" pitchFamily="18" charset="0"/>
                              </a:rPr>
                            </m:ctrlPr>
                          </m:sSupPr>
                          <m:e>
                            <m:r>
                              <a:rPr lang="en-US" altLang="zh-CN" sz="2400" i="1">
                                <a:solidFill>
                                  <a:schemeClr val="tx1"/>
                                </a:solidFill>
                                <a:latin typeface="Cambria Math" panose="02040503050406030204" pitchFamily="18" charset="0"/>
                                <a:cs typeface="Times New Roman" panose="02020603050405020304" pitchFamily="18" charset="0"/>
                              </a:rPr>
                              <m:t>𝛑</m:t>
                            </m:r>
                          </m:e>
                          <m:sup>
                            <m:r>
                              <a:rPr lang="en-US" altLang="zh-CN" sz="2400" i="1">
                                <a:solidFill>
                                  <a:schemeClr val="tx1"/>
                                </a:solidFill>
                                <a:latin typeface="Cambria Math" panose="02040503050406030204" pitchFamily="18" charset="0"/>
                                <a:cs typeface="Times New Roman" panose="02020603050405020304" pitchFamily="18" charset="0"/>
                              </a:rPr>
                              <m:t>𝟐</m:t>
                            </m:r>
                          </m:sup>
                        </m:sSup>
                      </m:den>
                    </m:f>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4" name="矩形 3"/>
              <p:cNvSpPr>
                <a:spLocks noRot="1" noChangeAspect="1" noMove="1" noResize="1" noEditPoints="1" noAdjustHandles="1" noChangeArrowheads="1" noChangeShapeType="1" noTextEdit="1"/>
              </p:cNvSpPr>
              <p:nvPr/>
            </p:nvSpPr>
            <p:spPr>
              <a:xfrm>
                <a:off x="1558702" y="3103813"/>
                <a:ext cx="1963358" cy="715196"/>
              </a:xfrm>
              <a:prstGeom prst="rect">
                <a:avLst/>
              </a:prstGeom>
              <a:blipFill rotWithShape="1">
                <a:blip r:embed="rId4"/>
                <a:stretch>
                  <a:fillRect l="-21" t="-79" r="18" b="17"/>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）地球北极点正上方与赤道表面重力加速度大小相等的点的高度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2930;FounderCES"/>
          <p:cNvPicPr/>
          <p:nvPr/>
        </p:nvPicPr>
        <p:blipFill>
          <a:blip r:embed="rId1"/>
          <a:stretch>
            <a:fillRect/>
          </a:stretch>
        </p:blipFill>
        <p:spPr>
          <a:xfrm>
            <a:off x="406574" y="1556792"/>
            <a:ext cx="908050" cy="32385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340768"/>
                <a:ext cx="11485848" cy="1787412"/>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设</a:t>
                </a:r>
                <a:r>
                  <a:rPr lang="zh-CN" altLang="zh-CN" sz="2400">
                    <a:solidFill>
                      <a:srgbClr val="000000"/>
                    </a:solidFill>
                    <a:ea typeface="楷体" panose="02010609060101010101" pitchFamily="49" charset="-122"/>
                    <a:cs typeface="Times New Roman" panose="02020603050405020304" pitchFamily="18" charset="0"/>
                  </a:rPr>
                  <a:t>在北极正上方高</a:t>
                </a:r>
                <a:r>
                  <a:rPr lang="en-US" altLang="zh-CN" sz="2400" i="1">
                    <a:solidFill>
                      <a:srgbClr val="000000"/>
                    </a:solidFill>
                    <a:cs typeface="Times New Roman" panose="02020603050405020304" pitchFamily="18" charset="0"/>
                  </a:rPr>
                  <a:t>h</a:t>
                </a:r>
                <a:r>
                  <a:rPr lang="zh-CN" altLang="zh-CN" sz="2400">
                    <a:solidFill>
                      <a:srgbClr val="000000"/>
                    </a:solidFill>
                    <a:ea typeface="楷体" panose="02010609060101010101" pitchFamily="49" charset="-122"/>
                    <a:cs typeface="Times New Roman" panose="02020603050405020304" pitchFamily="18" charset="0"/>
                  </a:rPr>
                  <a:t>处的重力加速度与赤道表面的重力加速度相等</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即</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𝑴𝒎</m:t>
                        </m:r>
                      </m:num>
                      <m:den>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smtClean="0">
                    <a:solidFill>
                      <a:srgbClr val="000000"/>
                    </a:solidFill>
                    <a:cs typeface="Times New Roman" panose="02020603050405020304" pitchFamily="18" charset="0"/>
                  </a:rPr>
                  <a:t>m</a:t>
                </a:r>
                <a:r>
                  <a:rPr lang="en-US" altLang="zh-CN" sz="2400" baseline="-25000" smtClean="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又</a:t>
                </a:r>
                <a:r>
                  <a:rPr lang="en-US" altLang="zh-CN" sz="2400" i="1">
                    <a:solidFill>
                      <a:srgbClr val="000000"/>
                    </a:solidFill>
                    <a:cs typeface="Times New Roman" panose="02020603050405020304" pitchFamily="18" charset="0"/>
                  </a:rPr>
                  <a:t>GM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gR</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两式联立解得</a:t>
                </a:r>
                <a:r>
                  <a:rPr lang="en-US" altLang="zh-CN" sz="2400" i="1">
                    <a:solidFill>
                      <a:srgbClr val="000000"/>
                    </a:solidFill>
                    <a:cs typeface="Times New Roman" panose="02020603050405020304" pitchFamily="18" charset="0"/>
                  </a:rPr>
                  <a:t>h</a:t>
                </a:r>
                <a:r>
                  <a:rPr lang="zh-CN" altLang="zh-CN" sz="2400">
                    <a:solidFill>
                      <a:srgbClr val="000000"/>
                    </a:solidFill>
                    <a:cs typeface="Times New Roman" panose="02020603050405020304" pitchFamily="18" charset="0"/>
                  </a:rPr>
                  <a:t>＝</a:t>
                </a:r>
                <a14:m>
                  <m:oMath xmlns:m="http://schemas.openxmlformats.org/officeDocument/2006/math">
                    <m:d>
                      <m:d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Cambria Math" panose="02040503050406030204" pitchFamily="18" charset="0"/>
                                        <a:cs typeface="Times New Roman" panose="02020603050405020304" pitchFamily="18" charset="0"/>
                                      </a:rPr>
                                      <m:t>g</m:t>
                                    </m:r>
                                  </m:e>
                                  <m:sub>
                                    <m:r>
                                      <a:rPr lang="en-US" altLang="zh-CN" sz="2400" i="1">
                                        <a:solidFill>
                                          <a:srgbClr val="000000"/>
                                        </a:solidFill>
                                        <a:latin typeface="Cambria Math" panose="02040503050406030204" pitchFamily="18" charset="0"/>
                                        <a:cs typeface="Times New Roman" panose="02020603050405020304" pitchFamily="18" charset="0"/>
                                      </a:rPr>
                                      <m:t>𝟎</m:t>
                                    </m:r>
                                  </m:sub>
                                </m:sSub>
                              </m:den>
                            </m:f>
                          </m:e>
                        </m:rad>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e>
                    </m:d>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a:solidFill>
                              <a:srgbClr val="000000"/>
                            </a:solidFill>
                            <a:latin typeface="Cambria Math" panose="02040503050406030204" pitchFamily="18" charset="0"/>
                            <a:cs typeface="Times New Roman" panose="02020603050405020304" pitchFamily="18" charset="0"/>
                          </a:rPr>
                          <m:t>（</m:t>
                        </m:r>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Cambria Math" panose="02040503050406030204" pitchFamily="18" charset="0"/>
                                <a:cs typeface="Times New Roman" panose="02020603050405020304" pitchFamily="18" charset="0"/>
                              </a:rPr>
                              <m:t>g</m:t>
                            </m:r>
                          </m:e>
                          <m:sub>
                            <m:r>
                              <a:rPr lang="en-US" altLang="zh-CN" sz="2400" i="1">
                                <a:solidFill>
                                  <a:srgbClr val="000000"/>
                                </a:solidFill>
                                <a:latin typeface="Cambria Math" panose="02040503050406030204" pitchFamily="18" charset="0"/>
                                <a:cs typeface="Times New Roman" panose="02020603050405020304" pitchFamily="18" charset="0"/>
                              </a:rPr>
                              <m:t>𝟎</m:t>
                            </m:r>
                          </m:sub>
                        </m:sSub>
                        <m:r>
                          <m:rPr>
                            <m:nor/>
                          </m:rPr>
                          <a:rPr lang="zh-CN" altLang="zh-CN" sz="2400">
                            <a:solidFill>
                              <a:srgbClr val="000000"/>
                            </a:solidFill>
                            <a:latin typeface="Cambria Math" panose="02040503050406030204" pitchFamily="18" charset="0"/>
                            <a:cs typeface="Times New Roman" panose="02020603050405020304" pitchFamily="18" charset="0"/>
                          </a:rPr>
                          <m:t>）</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𝑻</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𝛑</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340768"/>
                <a:ext cx="11485848" cy="1787412"/>
              </a:xfrm>
              <a:prstGeom prst="rect">
                <a:avLst/>
              </a:prstGeom>
              <a:blipFill rotWithShape="1">
                <a:blip r:embed="rId2"/>
                <a:stretch>
                  <a:fillRect l="-2" t="-16" r="1" b="10"/>
                </a:stretch>
              </a:blipFill>
            </p:spPr>
            <p:txBody>
              <a:bodyPr/>
              <a:lstStyle/>
              <a:p>
                <a:r>
                  <a:rPr lang="zh-CN" altLang="en-US">
                    <a:noFill/>
                  </a:rPr>
                  <a:t> </a:t>
                </a:r>
              </a:p>
            </p:txBody>
          </p:sp>
        </mc:Fallback>
      </mc:AlternateContent>
      <p:pic>
        <p:nvPicPr>
          <p:cNvPr id="6" name="24答案.eps" descr="id:2147492937;FounderCES"/>
          <p:cNvPicPr/>
          <p:nvPr/>
        </p:nvPicPr>
        <p:blipFill>
          <a:blip r:embed="rId3"/>
          <a:stretch>
            <a:fillRect/>
          </a:stretch>
        </p:blipFill>
        <p:spPr>
          <a:xfrm>
            <a:off x="360854" y="3717032"/>
            <a:ext cx="908050" cy="306787"/>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406799" y="3121290"/>
                <a:ext cx="3432799" cy="1233415"/>
              </a:xfrm>
              <a:prstGeom prst="rect">
                <a:avLst/>
              </a:prstGeom>
            </p:spPr>
            <p:txBody>
              <a:bodyPr wrap="none">
                <a:spAutoFit/>
              </a:bodyPr>
              <a:lstStyle/>
              <a:p>
                <a:pPr algn="just">
                  <a:lnSpc>
                    <a:spcPct val="150000"/>
                  </a:lnSpc>
                  <a:spcAft>
                    <a:spcPts val="0"/>
                  </a:spcAft>
                  <a:tabLst>
                    <a:tab pos="5850890" algn="l"/>
                  </a:tabLst>
                </a:pPr>
                <a14:m>
                  <m:oMath xmlns:m="http://schemas.openxmlformats.org/officeDocument/2006/math">
                    <m:d>
                      <m:d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Cambria Math" panose="02040503050406030204" pitchFamily="18" charset="0"/>
                                        <a:cs typeface="Times New Roman" panose="02020603050405020304" pitchFamily="18" charset="0"/>
                                      </a:rPr>
                                      <m:t>g</m:t>
                                    </m:r>
                                  </m:e>
                                  <m:sub>
                                    <m:r>
                                      <a:rPr lang="en-US" altLang="zh-CN" sz="2400" i="1">
                                        <a:solidFill>
                                          <a:srgbClr val="000000"/>
                                        </a:solidFill>
                                        <a:latin typeface="Cambria Math" panose="02040503050406030204" pitchFamily="18" charset="0"/>
                                        <a:cs typeface="Times New Roman" panose="02020603050405020304" pitchFamily="18" charset="0"/>
                                      </a:rPr>
                                      <m:t>𝟎</m:t>
                                    </m:r>
                                  </m:sub>
                                </m:sSub>
                              </m:den>
                            </m:f>
                          </m:e>
                        </m:rad>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e>
                    </m:d>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a:solidFill>
                              <a:srgbClr val="000000"/>
                            </a:solidFill>
                            <a:latin typeface="Cambria Math" panose="02040503050406030204" pitchFamily="18" charset="0"/>
                            <a:cs typeface="Times New Roman" panose="02020603050405020304" pitchFamily="18" charset="0"/>
                          </a:rPr>
                          <m:t>（</m:t>
                        </m:r>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b="1" i="1" smtClean="0">
                            <a:solidFill>
                              <a:srgbClr val="000000"/>
                            </a:solidFill>
                            <a:latin typeface="Cambria Math" panose="02040503050406030204" pitchFamily="18" charset="0"/>
                            <a:cs typeface="Times New Roman" panose="02020603050405020304" pitchFamily="18" charset="0"/>
                          </a:rPr>
                          <m:t>−</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i="1">
                                <a:solidFill>
                                  <a:srgbClr val="000000"/>
                                </a:solidFill>
                                <a:latin typeface="Cambria Math" panose="02040503050406030204" pitchFamily="18" charset="0"/>
                                <a:cs typeface="Times New Roman" panose="02020603050405020304" pitchFamily="18" charset="0"/>
                              </a:rPr>
                              <m:t>g</m:t>
                            </m:r>
                          </m:e>
                          <m:sub>
                            <m:r>
                              <a:rPr lang="en-US" altLang="zh-CN" sz="2400" i="1">
                                <a:solidFill>
                                  <a:srgbClr val="000000"/>
                                </a:solidFill>
                                <a:latin typeface="Cambria Math" panose="02040503050406030204" pitchFamily="18" charset="0"/>
                                <a:cs typeface="Times New Roman" panose="02020603050405020304" pitchFamily="18" charset="0"/>
                              </a:rPr>
                              <m:t>𝟎</m:t>
                            </m:r>
                          </m:sub>
                        </m:sSub>
                        <m:r>
                          <m:rPr>
                            <m:nor/>
                          </m:rPr>
                          <a:rPr lang="zh-CN" altLang="zh-CN" sz="2400">
                            <a:solidFill>
                              <a:srgbClr val="000000"/>
                            </a:solidFill>
                            <a:latin typeface="Cambria Math" panose="02040503050406030204" pitchFamily="18" charset="0"/>
                            <a:cs typeface="Times New Roman" panose="02020603050405020304" pitchFamily="18" charset="0"/>
                          </a:rPr>
                          <m:t>）</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𝐓</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𝛑</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1406799" y="3121290"/>
                <a:ext cx="3432799" cy="1233415"/>
              </a:xfrm>
              <a:prstGeom prst="rect">
                <a:avLst/>
              </a:prstGeom>
              <a:blipFill rotWithShape="1">
                <a:blip r:embed="rId4"/>
                <a:stretch>
                  <a:fillRect l="-8" t="-21" r="8" b="41"/>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p:sp>
        <p:nvSpPr>
          <p:cNvPr id="4" name="内容占位符 3"/>
          <p:cNvSpPr>
            <a:spLocks noGrp="1"/>
          </p:cNvSpPr>
          <p:nvPr>
            <p:ph idx="1"/>
          </p:nvPr>
        </p:nvSpPr>
        <p:spPr>
          <a:xfrm>
            <a:off x="360854" y="764704"/>
            <a:ext cx="11485848" cy="57624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质量与密度的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73798" y="1416997"/>
              <a:ext cx="11472904" cy="3530473"/>
            </p:xfrm>
            <a:graphic>
              <a:graphicData uri="http://schemas.openxmlformats.org/drawingml/2006/table">
                <a:tbl>
                  <a:tblPr firstRow="1" firstCol="1" bandRow="1"/>
                  <a:tblGrid>
                    <a:gridCol w="977491"/>
                    <a:gridCol w="4706582"/>
                    <a:gridCol w="5788831"/>
                  </a:tblGrid>
                  <a:tr h="369205">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6844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已知天体的半径</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和天体表面的重力加速度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行星或卫星绕中心天体做匀速圆周运动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54477">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物体在天体表面的重力近似等于天体与物体间的万有引力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行星或卫星受到的万有引力充当向心力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den>
                                      </m:f>
                                    </m:e>
                                  </m:d>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mω</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73798" y="1416997"/>
              <a:ext cx="11472904" cy="3530473"/>
            </p:xfrm>
            <a:graphic>
              <a:graphicData uri="http://schemas.openxmlformats.org/drawingml/2006/table">
                <a:tbl>
                  <a:tblPr firstRow="1" firstCol="1" bandRow="1"/>
                  <a:tblGrid>
                    <a:gridCol w="977491"/>
                    <a:gridCol w="4706582"/>
                    <a:gridCol w="5788831"/>
                  </a:tblGrid>
                  <a:tr h="369205">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6844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已知天体的半径</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和天体表面的重力加速度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行星或卫星绕中心天体做匀速圆周运动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5387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58297" marR="582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06574" y="836712"/>
              <a:ext cx="11305540" cy="5184140"/>
            </p:xfrm>
            <a:graphic>
              <a:graphicData uri="http://schemas.openxmlformats.org/drawingml/2006/table">
                <a:tbl>
                  <a:tblPr firstRow="1" firstCol="1" bandRow="1"/>
                  <a:tblGrid>
                    <a:gridCol w="963207"/>
                    <a:gridCol w="3645305"/>
                    <a:gridCol w="6696744"/>
                  </a:tblGrid>
                  <a:tr h="410372">
                    <a:tc>
                      <a:txBody>
                        <a:bodyPr/>
                        <a:lstStyle/>
                        <a:p>
                          <a:pPr algn="just"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26936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天体质量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中心天体质量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1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𝝎</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2074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𝐌</m:t>
                                  </m:r>
                                </m:num>
                                <m:den>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𝑹𝑮</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m:t>
                                  </m:r>
                                </m:num>
                                <m:den>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23035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忽略了天体自转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为天体表面的重力加速度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求得的是中心天体的质量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而不是做圆周运动的行星或卫星的质量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06574" y="836712"/>
              <a:ext cx="11305540" cy="5184140"/>
            </p:xfrm>
            <a:graphic>
              <a:graphicData uri="http://schemas.openxmlformats.org/drawingml/2006/table">
                <a:tbl>
                  <a:tblPr firstRow="1" firstCol="1" bandRow="1"/>
                  <a:tblGrid>
                    <a:gridCol w="963207"/>
                    <a:gridCol w="3645305"/>
                    <a:gridCol w="6696744"/>
                  </a:tblGrid>
                  <a:tr h="410372">
                    <a:tc>
                      <a:txBody>
                        <a:bodyPr/>
                        <a:lstStyle/>
                        <a:p>
                          <a:pPr algn="just"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26936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13601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223012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求得的是中心天体的质量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而不是做圆周运动的行星或卫星的质量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872" marR="4987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5483745"/>
              </a:xfrm>
            </p:spPr>
            <p:txBody>
              <a:bodyPr/>
              <a:lstStyle/>
              <a:p>
                <a:pPr hangingPunct="0">
                  <a:lnSpc>
                    <a:spcPct val="130000"/>
                  </a:lnSpc>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湖南常德临澧县第一中学月考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1798</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年英国物理学家卡文迪许测出引力常量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因此卡文迪许被称为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能称出地球质量的人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若已知引力常量为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，地球表面处的重力加速度为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，地球上一个昼夜的时间为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地球自转周期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），一年的时间为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地球公转周期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），地球中心到月球中心的距离为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，地球中心到太阳中心的距离为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月球的质量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由题中数据可求地球的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endParaRPr lang="zh-CN" altLang="en-US"/>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5483745"/>
              </a:xfrm>
              <a:blipFill rotWithShape="1">
                <a:blip r:embed="rId1"/>
                <a:stretch>
                  <a:fillRect l="-2" t="-11" r="1" b="9"/>
                </a:stretch>
              </a:blipFill>
            </p:spPr>
            <p:txBody>
              <a:bodyPr/>
              <a:lstStyle/>
              <a:p>
                <a:r>
                  <a:rPr lang="zh-CN" altLang="en-US">
                    <a:noFill/>
                  </a:rPr>
                  <a:t> </a:t>
                </a:r>
              </a:p>
            </p:txBody>
          </p:sp>
        </mc:Fallback>
      </mc:AlternateContent>
      <p:pic>
        <p:nvPicPr>
          <p:cNvPr id="3" name="24典例2.eps" descr="id:2147492959;FounderCES"/>
          <p:cNvPicPr/>
          <p:nvPr/>
        </p:nvPicPr>
        <p:blipFill>
          <a:blip r:embed="rId2"/>
          <a:stretch>
            <a:fillRect/>
          </a:stretch>
        </p:blipFill>
        <p:spPr>
          <a:xfrm>
            <a:off x="394323" y="878235"/>
            <a:ext cx="1211580" cy="390525"/>
          </a:xfrm>
          <a:prstGeom prst="rect">
            <a:avLst/>
          </a:prstGeom>
        </p:spPr>
      </p:pic>
      <p:pic>
        <p:nvPicPr>
          <p:cNvPr id="4" name="24答案.eps" descr="id:2147492973;FounderCES"/>
          <p:cNvPicPr/>
          <p:nvPr/>
        </p:nvPicPr>
        <p:blipFill>
          <a:blip r:embed="rId3"/>
          <a:stretch>
            <a:fillRect/>
          </a:stretch>
        </p:blipFill>
        <p:spPr>
          <a:xfrm>
            <a:off x="388694" y="6251431"/>
            <a:ext cx="961390" cy="342900"/>
          </a:xfrm>
          <a:prstGeom prst="rect">
            <a:avLst/>
          </a:prstGeom>
        </p:spPr>
      </p:pic>
      <p:sp>
        <p:nvSpPr>
          <p:cNvPr id="2" name="矩形 1"/>
          <p:cNvSpPr/>
          <p:nvPr/>
        </p:nvSpPr>
        <p:spPr>
          <a:xfrm>
            <a:off x="1486694" y="6099715"/>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429482"/>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地球表面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物体受到的重力与万有引力相等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则地球的密度为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万有引力提供地球圆周运动的向心力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太</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num>
                      <m:den>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根据万有引力定律和圆周运动规律可知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只可求出中心天体的质量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而无法求出卫星的质量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由于月球绕地球运动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而月球的有关卫星的数据题目没有给出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故无法求出月球的质量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429482"/>
              </a:xfrm>
              <a:blipFill rotWithShape="1">
                <a:blip r:embed="rId1"/>
                <a:stretch>
                  <a:fillRect l="-2" t="-14" r="1" b="8"/>
                </a:stretch>
              </a:blipFill>
            </p:spPr>
            <p:txBody>
              <a:bodyPr/>
              <a:lstStyle/>
              <a:p>
                <a:r>
                  <a:rPr lang="zh-CN" altLang="en-US">
                    <a:noFill/>
                  </a:rPr>
                  <a:t> </a:t>
                </a:r>
              </a:p>
            </p:txBody>
          </p:sp>
        </mc:Fallback>
      </mc:AlternateContent>
      <p:pic>
        <p:nvPicPr>
          <p:cNvPr id="3" name="24解析.eps" descr="id:2147492966;FounderCES"/>
          <p:cNvPicPr/>
          <p:nvPr/>
        </p:nvPicPr>
        <p:blipFill>
          <a:blip r:embed="rId2"/>
          <a:stretch>
            <a:fillRect/>
          </a:stretch>
        </p:blipFill>
        <p:spPr>
          <a:xfrm>
            <a:off x="436657" y="1052736"/>
            <a:ext cx="1122045" cy="4000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004366"/>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和运行周期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求得的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是中心天体的质量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而不是行星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为避免混淆或乱用天体半径与轨道半径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一开始就应养成良好的习惯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比如通常情况下天体半径用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轨道半径用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这样就可以避免将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误进行约分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只有卫星在天体表面做匀速圆周运动时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如近地卫星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才可以认为等于天体半径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004366"/>
              </a:xfrm>
              <a:blipFill rotWithShape="1">
                <a:blip r:embed="rId1"/>
                <a:stretch>
                  <a:fillRect l="-2" t="-16" r="1" b="1"/>
                </a:stretch>
              </a:blipFill>
            </p:spPr>
            <p:txBody>
              <a:bodyPr/>
              <a:lstStyle/>
              <a:p>
                <a:r>
                  <a:rPr lang="zh-CN" altLang="en-US">
                    <a:noFill/>
                  </a:rPr>
                  <a:t> </a:t>
                </a:r>
              </a:p>
            </p:txBody>
          </p:sp>
        </mc:Fallback>
      </mc:AlternateContent>
      <p:pic>
        <p:nvPicPr>
          <p:cNvPr id="6" name="顿有所悟.eps" descr="id:2147492980;FounderCES"/>
          <p:cNvPicPr/>
          <p:nvPr/>
        </p:nvPicPr>
        <p:blipFill>
          <a:blip r:embed="rId2"/>
          <a:stretch>
            <a:fillRect/>
          </a:stretch>
        </p:blipFill>
        <p:spPr>
          <a:xfrm>
            <a:off x="478582" y="1124744"/>
            <a:ext cx="1693545" cy="37147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74015" y="3022600"/>
            <a:ext cx="4324350" cy="868680"/>
          </a:xfrm>
          <a:prstGeom prst="rect">
            <a:avLst/>
          </a:prstGeom>
        </p:spPr>
      </p:pic>
      <p:pic>
        <p:nvPicPr>
          <p:cNvPr id="5" name="图片 4"/>
          <p:cNvPicPr>
            <a:picLocks noChangeAspect="1"/>
          </p:cNvPicPr>
          <p:nvPr/>
        </p:nvPicPr>
        <p:blipFill>
          <a:blip r:embed="rId1"/>
          <a:stretch>
            <a:fillRect/>
          </a:stretch>
        </p:blipFill>
        <p:spPr>
          <a:xfrm>
            <a:off x="10206990" y="2182495"/>
            <a:ext cx="1314450" cy="535305"/>
          </a:xfrm>
          <a:prstGeom prst="rect">
            <a:avLst/>
          </a:prstGeom>
        </p:spPr>
      </p:pic>
      <p:pic>
        <p:nvPicPr>
          <p:cNvPr id="2" name="图片 1"/>
          <p:cNvPicPr>
            <a:picLocks noChangeAspect="1"/>
          </p:cNvPicPr>
          <p:nvPr/>
        </p:nvPicPr>
        <p:blipFill>
          <a:blip r:embed="rId1"/>
          <a:stretch>
            <a:fillRect/>
          </a:stretch>
        </p:blipFill>
        <p:spPr>
          <a:xfrm>
            <a:off x="3788410" y="2069465"/>
            <a:ext cx="5330825" cy="707390"/>
          </a:xfrm>
          <a:prstGeom prst="rect">
            <a:avLst/>
          </a:prstGeom>
        </p:spPr>
      </p:pic>
      <p:pic>
        <p:nvPicPr>
          <p:cNvPr id="3" name="要点3.eps" descr="id:2147492987;FounderCES"/>
          <p:cNvPicPr/>
          <p:nvPr/>
        </p:nvPicPr>
        <p:blipFill>
          <a:blip r:embed="rId2"/>
          <a:stretch>
            <a:fillRect/>
          </a:stretch>
        </p:blipFill>
        <p:spPr>
          <a:xfrm>
            <a:off x="406574" y="931193"/>
            <a:ext cx="1165860" cy="40957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610616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环绕运动问题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）绕恒星（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或行星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）的运动均可视为匀速圆周运动，万有引力提供其运动所需的向心力，有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可以看出，环绕天体绕中心天体做匀速圆周运动的线速度（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）及向心加速度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与环绕天体的质量无关，只与中心天体的质量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多个环绕天体绕同一中心天体做匀速圆周运动时，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与卫星的质量无关，仅由被环绕的天体即中心天体的质量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6106160"/>
              </a:xfrm>
              <a:blipFill rotWithShape="1">
                <a:blip r:embed="rId3"/>
                <a:stretch>
                  <a:fillRect l="-2" t="-10" r="1" b="10"/>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257550"/>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忽略天体的自转，在天体表面附近，物体绕天体做匀速圆周运动，物体的重力等于天体对物体的万有引力，即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，从而得出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，进一步推得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应用万有引力定律求解时还要注意挖掘题目中的隐含条件，如地球的公转周期是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天，自转周期是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小时，其表面的重力加速度约为</a:t>
                </a:r>
                <a:r>
                  <a:rPr lang="en-US" altLang="zh-CN" b="1">
                    <a:solidFill>
                      <a:srgbClr val="000000"/>
                    </a:solidFill>
                    <a:ea typeface="宋体" panose="02010600030101010101" pitchFamily="2" charset="-122"/>
                    <a:cs typeface="Times New Roman" panose="02020603050405020304" pitchFamily="18" charset="0"/>
                  </a:rPr>
                  <a:t>9.8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257550"/>
              </a:xfrm>
              <a:blipFill rotWithShape="1">
                <a:blip r:embed="rId1"/>
                <a:stretch>
                  <a:fillRect l="-2" t="-19" r="1" b="19"/>
                </a:stretch>
              </a:blipFill>
            </p:spPr>
            <p:txBody>
              <a:bodyPr/>
              <a:lstStyle/>
              <a:p>
                <a:r>
                  <a:rPr lang="zh-CN" alt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990750" y="4715010"/>
            <a:ext cx="1152128" cy="648072"/>
          </a:xfrm>
          <a:prstGeom prst="rect">
            <a:avLst/>
          </a:prstGeom>
        </p:spPr>
      </p:pic>
      <p:pic>
        <p:nvPicPr>
          <p:cNvPr id="2" name="图片 1"/>
          <p:cNvPicPr>
            <a:picLocks noChangeAspect="1"/>
          </p:cNvPicPr>
          <p:nvPr/>
        </p:nvPicPr>
        <p:blipFill>
          <a:blip r:embed="rId1"/>
          <a:stretch>
            <a:fillRect/>
          </a:stretch>
        </p:blipFill>
        <p:spPr>
          <a:xfrm>
            <a:off x="2350790" y="3861048"/>
            <a:ext cx="1440160" cy="648072"/>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3"/>
          <a:stretch>
            <a:fillRect/>
          </a:stretch>
        </p:blipFill>
        <p:spPr>
          <a:xfrm>
            <a:off x="360854" y="1628800"/>
            <a:ext cx="1561465" cy="4311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84784"/>
                <a:ext cx="11485848" cy="3992311"/>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质量的计算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地球质量的估算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）思路：地球表面的物体，若不考虑地球的自转，物体的重力等于地球对物体的万有引力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，只要知道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的值，就可计算出地球的质量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84784"/>
                <a:ext cx="11485848" cy="3992311"/>
              </a:xfrm>
              <a:blipFill rotWithShape="1">
                <a:blip r:embed="rId4"/>
                <a:stretch>
                  <a:fillRect l="-2" t="-4" r="1" b="6"/>
                </a:stretch>
              </a:blipFill>
            </p:spPr>
            <p:txBody>
              <a:bodyPr/>
              <a:lstStyle/>
              <a:p>
                <a:r>
                  <a:rPr lang="zh-CN" altLang="en-US">
                    <a:noFill/>
                  </a:rPr>
                  <a:t> </a:t>
                </a:r>
              </a:p>
            </p:txBody>
          </p:sp>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6938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山东省济南第一中学月考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）如图所示，在某一轨道平面上有两颗人造地球卫星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绕地球做圆周运动，它们的轨道半径之比为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角速度之比为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向心加速度大小之比为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89711;FounderCES"/>
          <p:cNvPicPr/>
          <p:nvPr/>
        </p:nvPicPr>
        <p:blipFill>
          <a:blip r:embed="rId1"/>
          <a:stretch>
            <a:fillRect/>
          </a:stretch>
        </p:blipFill>
        <p:spPr>
          <a:xfrm>
            <a:off x="478582" y="908720"/>
            <a:ext cx="1203325" cy="387350"/>
          </a:xfrm>
          <a:prstGeom prst="rect">
            <a:avLst/>
          </a:prstGeom>
        </p:spPr>
      </p:pic>
      <p:pic>
        <p:nvPicPr>
          <p:cNvPr id="5" name="25lk886.jpg" descr="id:2147493001;FounderCES"/>
          <p:cNvPicPr/>
          <p:nvPr/>
        </p:nvPicPr>
        <p:blipFill>
          <a:blip r:embed="rId2"/>
          <a:stretch>
            <a:fillRect/>
          </a:stretch>
        </p:blipFill>
        <p:spPr>
          <a:xfrm>
            <a:off x="5807174" y="2030388"/>
            <a:ext cx="2686050" cy="2686050"/>
          </a:xfrm>
          <a:prstGeom prst="rect">
            <a:avLst/>
          </a:prstGeom>
        </p:spPr>
      </p:pic>
      <p:pic>
        <p:nvPicPr>
          <p:cNvPr id="6" name="24答案.eps" descr="id:2147489697;FounderCES"/>
          <p:cNvPicPr/>
          <p:nvPr/>
        </p:nvPicPr>
        <p:blipFill>
          <a:blip r:embed="rId3"/>
          <a:stretch>
            <a:fillRect/>
          </a:stretch>
        </p:blipFill>
        <p:spPr>
          <a:xfrm>
            <a:off x="391590" y="4898450"/>
            <a:ext cx="840740" cy="299720"/>
          </a:xfrm>
          <a:prstGeom prst="rect">
            <a:avLst/>
          </a:prstGeom>
        </p:spPr>
      </p:pic>
      <p:sp>
        <p:nvSpPr>
          <p:cNvPr id="2" name="矩形 1"/>
          <p:cNvSpPr/>
          <p:nvPr/>
        </p:nvSpPr>
        <p:spPr>
          <a:xfrm>
            <a:off x="1274423" y="4725144"/>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692696"/>
                <a:ext cx="11485848" cy="4423712"/>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绕地球做匀速圆周运动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由万有引力提供向心力得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的角速度之比为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的周期之比为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的线速度大小之比为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的向心加速度大小之比为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692696"/>
                <a:ext cx="11485848" cy="4423712"/>
              </a:xfrm>
              <a:blipFill rotWithShape="1">
                <a:blip r:embed="rId1"/>
                <a:stretch>
                  <a:fillRect l="-2" t="-701" r="1" b="-2665"/>
                </a:stretch>
              </a:blipFill>
            </p:spPr>
            <p:txBody>
              <a:bodyPr/>
              <a:lstStyle/>
              <a:p>
                <a:r>
                  <a:rPr lang="zh-CN" altLang="en-US">
                    <a:noFill/>
                  </a:rPr>
                  <a:t> </a:t>
                </a:r>
              </a:p>
            </p:txBody>
          </p:sp>
        </mc:Fallback>
      </mc:AlternateContent>
      <p:pic>
        <p:nvPicPr>
          <p:cNvPr id="5" name="24解析.eps" descr="id:2147493008;FounderCES"/>
          <p:cNvPicPr/>
          <p:nvPr/>
        </p:nvPicPr>
        <p:blipFill>
          <a:blip r:embed="rId2"/>
          <a:stretch>
            <a:fillRect/>
          </a:stretch>
        </p:blipFill>
        <p:spPr>
          <a:xfrm>
            <a:off x="360854" y="1124744"/>
            <a:ext cx="790575" cy="28130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天体运动问题的关键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建立物理模型</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绕中心天体做匀速圆周运动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应用物理规律</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万有引力定律和圆周运动规律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利用黄金代换式</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gR</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GM</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简化解题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2238241"/>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双星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与多星问题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双星模型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绕公共圆心转动的两个星体组成的系统，我们称之为双星系统，如图所示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双星系统模型有以下特点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要点4.eps" descr="id:2147493029;FounderCES"/>
          <p:cNvPicPr/>
          <p:nvPr/>
        </p:nvPicPr>
        <p:blipFill>
          <a:blip r:embed="rId1"/>
          <a:stretch>
            <a:fillRect/>
          </a:stretch>
        </p:blipFill>
        <p:spPr>
          <a:xfrm>
            <a:off x="374437" y="834971"/>
            <a:ext cx="1220470" cy="428625"/>
          </a:xfrm>
          <a:prstGeom prst="rect">
            <a:avLst/>
          </a:prstGeom>
        </p:spPr>
      </p:pic>
      <p:pic>
        <p:nvPicPr>
          <p:cNvPr id="5" name="25lk887.jpg" descr="id:2147493036;FounderCES"/>
          <p:cNvPicPr/>
          <p:nvPr/>
        </p:nvPicPr>
        <p:blipFill>
          <a:blip r:embed="rId2"/>
          <a:stretch>
            <a:fillRect/>
          </a:stretch>
        </p:blipFill>
        <p:spPr>
          <a:xfrm>
            <a:off x="4078982" y="2636912"/>
            <a:ext cx="3104515" cy="343852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934966" y="5309834"/>
            <a:ext cx="2016224" cy="720080"/>
          </a:xfrm>
          <a:prstGeom prst="rect">
            <a:avLst/>
          </a:prstGeom>
        </p:spPr>
      </p:pic>
      <p:pic>
        <p:nvPicPr>
          <p:cNvPr id="5" name="图片 4"/>
          <p:cNvPicPr>
            <a:picLocks noChangeAspect="1"/>
          </p:cNvPicPr>
          <p:nvPr/>
        </p:nvPicPr>
        <p:blipFill>
          <a:blip r:embed="rId1"/>
          <a:stretch>
            <a:fillRect/>
          </a:stretch>
        </p:blipFill>
        <p:spPr>
          <a:xfrm>
            <a:off x="3367528" y="4318974"/>
            <a:ext cx="2736304" cy="720080"/>
          </a:xfrm>
          <a:prstGeom prst="rect">
            <a:avLst/>
          </a:prstGeom>
        </p:spPr>
      </p:pic>
      <p:pic>
        <p:nvPicPr>
          <p:cNvPr id="4" name="图片 3"/>
          <p:cNvPicPr>
            <a:picLocks noChangeAspect="1"/>
          </p:cNvPicPr>
          <p:nvPr/>
        </p:nvPicPr>
        <p:blipFill>
          <a:blip r:embed="rId1"/>
          <a:stretch>
            <a:fillRect/>
          </a:stretch>
        </p:blipFill>
        <p:spPr>
          <a:xfrm>
            <a:off x="7751390" y="3380238"/>
            <a:ext cx="936104" cy="56120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341783"/>
              </a:xfrm>
            </p:spPr>
            <p:txBody>
              <a:bodyPr/>
              <a:lstStyle/>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）各自所需的向心力由彼此间的万有引力相互提供，即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）两颗星的周期及角速度都相同，即</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）两颗星的轨道半径与它们之间的距离关系为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）两颗星到圆心的距离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与星体质量成反比，即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）双星的运动周期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）双星的总质量公式为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341783"/>
              </a:xfrm>
              <a:blipFill rotWithShape="1">
                <a:blip r:embed="rId2"/>
                <a:stretch>
                  <a:fillRect l="-2" t="-12" r="1" b="3"/>
                </a:stretch>
              </a:blipFill>
            </p:spPr>
            <p:txBody>
              <a:bodyPr/>
              <a:lstStyle/>
              <a:p>
                <a:r>
                  <a:rPr lang="zh-CN" altLang="en-US">
                    <a:noFill/>
                  </a:rPr>
                  <a:t> </a:t>
                </a:r>
              </a:p>
            </p:txBody>
          </p:sp>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三星模型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）三颗星体位于同一直线上，两颗质量相等的环绕星体围绕中央星体在同一半径为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的圆形轨道上运行（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）三颗质量均为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的星体位于等边三角形的三个顶点上（</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rotWithShape="1">
          <a:blip r:embed="rId1"/>
          <a:srcRect b="52907"/>
          <a:stretch>
            <a:fillRect/>
          </a:stretch>
        </p:blipFill>
        <p:spPr>
          <a:xfrm>
            <a:off x="2638822" y="3429000"/>
            <a:ext cx="6785201" cy="216024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2792239"/>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四星模型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）一种是四颗质量相等的星体位于正方形的四个顶点上，沿着外接于正方形的圆形轨道做匀速圆周运动（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）另一种是三颗质量相等的星体始终位于正三角形的三个顶点上，另一颗位于中心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，外围三颗星体绕</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做匀速圆周运动（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如图丁所示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286894" y="3573016"/>
            <a:ext cx="5825989" cy="252028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507746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重庆七校联考月考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）探索宇宙过程中，探测设施曾接收到一个来自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GW150914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的引力波信号，此信号是由两个黑洞的合并过程产生的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如果将某个双黑洞系统简化为如图所示的圆周运动模型，两黑洞绕</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点做匀速圆周运动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在相互强大的引力作用下，两黑洞间的距离缓慢减小，在此过程中，两黑洞做圆周运动的</a:t>
            </a:r>
            <a:endPar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向心力均逐渐减小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角速度均逐渐减小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周期均不变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线速度均逐渐增大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4.eps" descr="id:2147493071;FounderCES"/>
          <p:cNvPicPr/>
          <p:nvPr/>
        </p:nvPicPr>
        <p:blipFill>
          <a:blip r:embed="rId1"/>
          <a:stretch>
            <a:fillRect/>
          </a:stretch>
        </p:blipFill>
        <p:spPr>
          <a:xfrm>
            <a:off x="360854" y="980728"/>
            <a:ext cx="1330325" cy="428625"/>
          </a:xfrm>
          <a:prstGeom prst="rect">
            <a:avLst/>
          </a:prstGeom>
        </p:spPr>
      </p:pic>
      <p:pic>
        <p:nvPicPr>
          <p:cNvPr id="6" name="25lk892.jpg" descr="id:2147493078;FounderCES"/>
          <p:cNvPicPr/>
          <p:nvPr/>
        </p:nvPicPr>
        <p:blipFill>
          <a:blip r:embed="rId2"/>
          <a:stretch>
            <a:fillRect/>
          </a:stretch>
        </p:blipFill>
        <p:spPr>
          <a:xfrm>
            <a:off x="4871070" y="3068960"/>
            <a:ext cx="2810510" cy="2409825"/>
          </a:xfrm>
          <a:prstGeom prst="rect">
            <a:avLst/>
          </a:prstGeom>
        </p:spPr>
      </p:pic>
      <p:pic>
        <p:nvPicPr>
          <p:cNvPr id="7" name="24答案.eps" descr="id:2147493099;FounderCES"/>
          <p:cNvPicPr/>
          <p:nvPr/>
        </p:nvPicPr>
        <p:blipFill>
          <a:blip r:embed="rId3"/>
          <a:stretch>
            <a:fillRect/>
          </a:stretch>
        </p:blipFill>
        <p:spPr>
          <a:xfrm>
            <a:off x="478582" y="6059041"/>
            <a:ext cx="988060" cy="352425"/>
          </a:xfrm>
          <a:prstGeom prst="rect">
            <a:avLst/>
          </a:prstGeom>
        </p:spPr>
      </p:pic>
      <p:sp>
        <p:nvSpPr>
          <p:cNvPr id="2" name="矩形 1"/>
          <p:cNvSpPr/>
          <p:nvPr/>
        </p:nvSpPr>
        <p:spPr>
          <a:xfrm>
            <a:off x="1691179" y="5895728"/>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20688"/>
                <a:ext cx="11485848" cy="5268595"/>
              </a:xfrm>
            </p:spPr>
            <p:txBody>
              <a:bodyPr/>
              <a:lstStyle/>
              <a:p>
                <a:pPr hangingPunct="0">
                  <a:spcAft>
                    <a:spcPts val="0"/>
                  </a:spcAft>
                  <a:tabLst>
                    <a:tab pos="5850890" algn="l"/>
                  </a:tabLs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向心力</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由万有引力提供</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根据万有引力定律可得</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两黑洞间的距离逐渐减小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万有引力增大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所以向心力均逐渐增大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sz="22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2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sz="22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sz="2200"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𝑴</m:t>
                            </m:r>
                            <m:r>
                              <a:rPr lang="zh-CN" altLang="zh-CN" sz="2200"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𝒎</m:t>
                            </m:r>
                            <m:r>
                              <m:rPr>
                                <m:nor/>
                              </m:rPr>
                              <a:rPr lang="zh-CN" altLang="zh-CN" sz="2200"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m:t>
                            </m:r>
                          </m:num>
                          <m:den>
                            <m:sSup>
                              <m:sSupPr>
                                <m:ctrlPr>
                                  <a:rPr lang="zh-CN" altLang="zh-CN" sz="2200"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sz="22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22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sz="22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直接作为二级结论记住</a:t>
                </a:r>
                <a:r>
                  <a:rPr lang="zh-CN" altLang="zh-CN" sz="22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解选择题时直接应用</a:t>
                </a:r>
                <a:r>
                  <a:rPr lang="en-US" altLang="zh-CN" sz="2200"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两黑洞间的距离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逐渐减小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周期均减小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角速度增大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由于两黑洞间的距离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逐渐减小的过程中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的减小量大于</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的减小量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所以线速度均增大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20688"/>
                <a:ext cx="11485848" cy="5268595"/>
              </a:xfrm>
              <a:blipFill rotWithShape="1">
                <a:blip r:embed="rId1"/>
                <a:stretch>
                  <a:fillRect l="-2" t="-6" r="1" b="6"/>
                </a:stretch>
              </a:blipFill>
            </p:spPr>
            <p:txBody>
              <a:bodyPr/>
              <a:lstStyle/>
              <a:p>
                <a:r>
                  <a:rPr lang="zh-CN" altLang="en-US">
                    <a:noFill/>
                  </a:rPr>
                  <a:t> </a:t>
                </a:r>
              </a:p>
            </p:txBody>
          </p:sp>
        </mc:Fallback>
      </mc:AlternateContent>
      <p:pic>
        <p:nvPicPr>
          <p:cNvPr id="3" name="24解析.eps" descr="id:2147493085;FounderCES"/>
          <p:cNvPicPr/>
          <p:nvPr/>
        </p:nvPicPr>
        <p:blipFill>
          <a:blip r:embed="rId2"/>
          <a:stretch>
            <a:fillRect/>
          </a:stretch>
        </p:blipFill>
        <p:spPr>
          <a:xfrm>
            <a:off x="406574" y="980728"/>
            <a:ext cx="934720" cy="333375"/>
          </a:xfrm>
          <a:prstGeom prst="rect">
            <a:avLst/>
          </a:prstGeom>
        </p:spPr>
      </p:pic>
      <p:pic>
        <p:nvPicPr>
          <p:cNvPr id="2" name="图片 1"/>
          <p:cNvPicPr>
            <a:picLocks noChangeAspect="1"/>
          </p:cNvPicPr>
          <p:nvPr/>
        </p:nvPicPr>
        <p:blipFill>
          <a:blip r:embed="rId3"/>
          <a:stretch>
            <a:fillRect/>
          </a:stretch>
        </p:blipFill>
        <p:spPr>
          <a:xfrm flipH="1">
            <a:off x="10368915" y="3284220"/>
            <a:ext cx="529590" cy="41211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390023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发射</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速度、运行速度和宇宙速度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发射速度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在地面以某一速度发射一个物体，发射后不再对物体提供动力，物体在离开发射装置时的速度称为发射速度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运行速度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运行速度是指做圆周运动的人造卫星稳定飞行时的线速度大小，对于人造地球卫星，轨道半径越大，则运行速度越小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要点5.eps" descr="id:2147493106;FounderCES"/>
          <p:cNvPicPr/>
          <p:nvPr/>
        </p:nvPicPr>
        <p:blipFill>
          <a:blip r:embed="rId1"/>
          <a:stretch>
            <a:fillRect/>
          </a:stretch>
        </p:blipFill>
        <p:spPr>
          <a:xfrm>
            <a:off x="371441" y="980728"/>
            <a:ext cx="1057275" cy="3714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011002" y="3602376"/>
            <a:ext cx="1368152" cy="648072"/>
          </a:xfrm>
          <a:prstGeom prst="rect">
            <a:avLst/>
          </a:prstGeom>
        </p:spPr>
      </p:pic>
      <p:pic>
        <p:nvPicPr>
          <p:cNvPr id="5" name="图片 4"/>
          <p:cNvPicPr>
            <a:picLocks noChangeAspect="1"/>
          </p:cNvPicPr>
          <p:nvPr/>
        </p:nvPicPr>
        <p:blipFill>
          <a:blip r:embed="rId1"/>
          <a:stretch>
            <a:fillRect/>
          </a:stretch>
        </p:blipFill>
        <p:spPr>
          <a:xfrm>
            <a:off x="2350790" y="2719677"/>
            <a:ext cx="2088232" cy="648072"/>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16540"/>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天体质量的估算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）思路：小天体围绕中心大天体近似做半径为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的匀速圆周运动，小天体所需要的向心力由中心大天体对小天体的引力提供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，只要知道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的值，就可计算出中心天体的质量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16540"/>
              </a:xfrm>
              <a:blipFill rotWithShape="1">
                <a:blip r:embed="rId2"/>
                <a:stretch>
                  <a:fillRect l="-2" t="-18" r="1" b="15"/>
                </a:stretch>
              </a:blipFill>
            </p:spPr>
            <p:txBody>
              <a:bodyPr/>
              <a:lstStyle/>
              <a:p>
                <a:r>
                  <a:rPr lang="zh-CN" altLang="en-US">
                    <a:noFill/>
                  </a:rPr>
                  <a:t> </a:t>
                </a:r>
              </a:p>
            </p:txBody>
          </p:sp>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三个</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宇宙速度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484784"/>
          <a:ext cx="11350976" cy="3291840"/>
        </p:xfrm>
        <a:graphic>
          <a:graphicData uri="http://schemas.openxmlformats.org/drawingml/2006/table">
            <a:tbl>
              <a:tblPr firstRow="1" firstCol="1" bandRow="1"/>
              <a:tblGrid>
                <a:gridCol w="1931936"/>
                <a:gridCol w="9419040"/>
              </a:tblGrid>
              <a:tr h="0">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第一宇宙速度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环绕速度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400" b="1">
                          <a:solidFill>
                            <a:srgbClr val="000000"/>
                          </a:solidFill>
                          <a:effectLst/>
                          <a:latin typeface="+mn-lt"/>
                          <a:ea typeface="宋体" panose="02010600030101010101" pitchFamily="2" charset="-122"/>
                          <a:cs typeface="Times New Roman" panose="02020603050405020304" pitchFamily="18" charset="0"/>
                        </a:rPr>
                        <a:t>.9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是物体在地球表面附近绕地球做匀速圆周运动的最大环绕速度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也是人造地球卫星的最小发射速度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第二宇宙速度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脱离速度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altLang="zh-CN" sz="2400" b="1" smtClean="0">
                          <a:solidFill>
                            <a:srgbClr val="000000"/>
                          </a:solidFill>
                          <a:effectLst/>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km/s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是物体挣脱地球引力束缚的最小发射速度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第三宇宙速度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逃逸速度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mn-lt"/>
                          <a:ea typeface="宋体" panose="02010600030101010101" pitchFamily="2" charset="-122"/>
                          <a:cs typeface="Times New Roman" panose="02020603050405020304" pitchFamily="18" charset="0"/>
                        </a:rPr>
                        <a:t>6.7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是物体挣脱太阳引力束缚的最小发射速度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24答案.eps" descr="id:2147489753;FounderCES"/>
          <p:cNvPicPr/>
          <p:nvPr/>
        </p:nvPicPr>
        <p:blipFill>
          <a:blip r:embed="rId1"/>
          <a:stretch>
            <a:fillRect/>
          </a:stretch>
        </p:blipFill>
        <p:spPr>
          <a:xfrm>
            <a:off x="334566" y="6260020"/>
            <a:ext cx="840740" cy="299720"/>
          </a:xfrm>
          <a:prstGeom prst="rect">
            <a:avLst/>
          </a:prstGeom>
        </p:spPr>
      </p:pic>
      <p:sp>
        <p:nvSpPr>
          <p:cNvPr id="4" name="内容占位符 3"/>
          <p:cNvSpPr>
            <a:spLocks noGrp="1"/>
          </p:cNvSpPr>
          <p:nvPr>
            <p:ph idx="1"/>
          </p:nvPr>
        </p:nvSpPr>
        <p:spPr>
          <a:xfrm>
            <a:off x="360854" y="677009"/>
            <a:ext cx="11485848" cy="5631180"/>
          </a:xfrm>
        </p:spPr>
        <p:txBody>
          <a:bodyPr/>
          <a:lstStyle/>
          <a:p>
            <a:pPr indent="612140"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广东清远十六校期中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谷神星一号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遥十运载火箭于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日发射升空，将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云遥一号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星气象卫星送入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535 km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高度的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太阳同步轨道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该轨道卫星是地球上空的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太空巡逻员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，可以实现每日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圈的全球覆盖，并且能实现每天同一时间点经过地球同一地点的上空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这样拍到的地面照片（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比如森林、极地冰川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）光照角度基本一致，方便对比观察变化（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如冰川融化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云遥一号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星在轨运行的线速度大于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.9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云遥一号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星运行的角速度大于地球同步卫星运行的角速度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谷神星一号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遥十运载火箭发射速度大于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km/s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谷神星一号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遥十运载火箭发射速度大于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km/s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5.eps" descr="id:2147493121;FounderCES"/>
          <p:cNvPicPr/>
          <p:nvPr/>
        </p:nvPicPr>
        <p:blipFill>
          <a:blip r:embed="rId2"/>
          <a:stretch>
            <a:fillRect/>
          </a:stretch>
        </p:blipFill>
        <p:spPr>
          <a:xfrm>
            <a:off x="360854" y="910645"/>
            <a:ext cx="1123315" cy="361950"/>
          </a:xfrm>
          <a:prstGeom prst="rect">
            <a:avLst/>
          </a:prstGeom>
        </p:spPr>
      </p:pic>
      <p:sp>
        <p:nvSpPr>
          <p:cNvPr id="2" name="矩形 1"/>
          <p:cNvSpPr/>
          <p:nvPr/>
        </p:nvSpPr>
        <p:spPr>
          <a:xfrm>
            <a:off x="1342678" y="6067418"/>
            <a:ext cx="612668"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718;FounderCES"/>
          <p:cNvPicPr/>
          <p:nvPr/>
        </p:nvPicPr>
        <p:blipFill>
          <a:blip r:embed="rId1"/>
          <a:stretch>
            <a:fillRect/>
          </a:stretch>
        </p:blipFill>
        <p:spPr>
          <a:xfrm>
            <a:off x="386732" y="972102"/>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366014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a:t>
                </a:r>
                <a:r>
                  <a:rPr lang="en-US"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km/s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是卫星绕地球运动的最大环绕速度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云遥一号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星在轨运行的线速度小于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根据万有引力提供向心力有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云遥一号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星运行的轨道半径较小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则其运行的角速度大于地球同步卫星运行的角速度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km/s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是卫星的最小发射速度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谷神星一号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遥十运载火箭发射速度大于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km/s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且小于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3660140"/>
              </a:xfrm>
              <a:blipFill rotWithShape="1">
                <a:blip r:embed="rId2"/>
                <a:stretch>
                  <a:fillRect l="-2" t="-4" r="1" b="4"/>
                </a:stretch>
              </a:blipFill>
            </p:spPr>
            <p:txBody>
              <a:bodyPr/>
              <a:lstStyle/>
              <a:p>
                <a:r>
                  <a:rPr lang="zh-CN" altLang="en-US">
                    <a:noFill/>
                  </a:rPr>
                  <a:t> </a:t>
                </a:r>
              </a:p>
            </p:txBody>
          </p:sp>
        </mc:Fallback>
      </mc:AlternateContent>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97031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人造地球卫星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人造地球卫星的轨道特点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卫星绕地球运动的轨道可以是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椭圆轨道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圆轨道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）卫星绕地球沿椭圆轨道运动时，地心是椭圆的一个焦点，卫星的周期和</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半长轴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的关系遵循开普勒第三定律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）卫星绕地球沿圆轨道运动时，因为地球对卫星的万有引力提供了卫星绕地球运动的向心力，而万有引力指向地心，所以地心必定是卫星圆轨道的圆心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6.eps" descr="id:2147493149;FounderCES"/>
          <p:cNvPicPr/>
          <p:nvPr/>
        </p:nvPicPr>
        <p:blipFill>
          <a:blip r:embed="rId1"/>
          <a:stretch>
            <a:fillRect/>
          </a:stretch>
        </p:blipFill>
        <p:spPr>
          <a:xfrm>
            <a:off x="374801" y="836712"/>
            <a:ext cx="1193165" cy="4191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1130246"/>
          </a:xfrm>
        </p:spPr>
        <p:txBody>
          <a:bodyPr/>
          <a:lstStyle/>
          <a:p>
            <a:pPr lvl="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）卫星的轨道平面可以在赤道平面内（</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如同步卫星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），可以通过两极上空（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极地轨道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），也可以和赤道平面成任一角度，如图所示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solidFill>
                <a:prstClr val="black"/>
              </a:solidFill>
            </a:endParaRPr>
          </a:p>
        </p:txBody>
      </p:sp>
      <p:pic>
        <p:nvPicPr>
          <p:cNvPr id="3" name="25lk893.jpg" descr="id:2147493156;FounderCES"/>
          <p:cNvPicPr/>
          <p:nvPr/>
        </p:nvPicPr>
        <p:blipFill>
          <a:blip r:embed="rId1"/>
          <a:stretch>
            <a:fillRect/>
          </a:stretch>
        </p:blipFill>
        <p:spPr>
          <a:xfrm>
            <a:off x="3646934" y="1988840"/>
            <a:ext cx="4305300" cy="375729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人造卫星</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中的</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超重</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失重</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人造卫星在发射升空时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有一段加速运动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在返回地面时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有一段减速运动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这两个过程中加速度方向均向上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因而都处于超重状态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人造卫星在沿圆轨道运行时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由于万有引力提供向心力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所以处于完全失重状态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在这种情况下凡是与重力有关的力学现象都会停止发生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在卫星上的仪器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凡是制造原理与重力有关的均不能使用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与重力有关的实验也将无法进行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温馨提示.eps" descr="id:2147493163;FounderCES"/>
          <p:cNvPicPr/>
          <p:nvPr/>
        </p:nvPicPr>
        <p:blipFill>
          <a:blip r:embed="rId1"/>
          <a:stretch>
            <a:fillRect/>
          </a:stretch>
        </p:blipFill>
        <p:spPr>
          <a:xfrm>
            <a:off x="478582" y="836712"/>
            <a:ext cx="2179955" cy="42862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地球同步卫星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地球同步卫星位于地球赤道上方，相对于地面静止不动，它在轨道上运行的角速度与地球的自转角速度相同，广泛应用于通信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地球同步卫星的特点如表所示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06574" y="3050181"/>
              <a:ext cx="11368405" cy="3379470"/>
            </p:xfrm>
            <a:graphic>
              <a:graphicData uri="http://schemas.openxmlformats.org/drawingml/2006/table">
                <a:tbl>
                  <a:tblPr firstRow="1" firstCol="1" bandRow="1"/>
                  <a:tblGrid>
                    <a:gridCol w="2808312"/>
                    <a:gridCol w="8559808"/>
                  </a:tblGrid>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与地球自转周期相同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 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86 400 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角速度一定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与地球自转的角速度相同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高度一定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卫星离地面高度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smtClean="0">
                              <a:solidFill>
                                <a:srgbClr val="000000"/>
                              </a:solidFill>
                              <a:effectLst/>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3627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速度大小一定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0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2400" b="1" i="0" u="none" strike="noStrike" kern="1200" cap="none" spc="0" normalizeH="0" baseline="0" noProof="0" smtClean="0">
                              <a:ln>
                                <a:noFill/>
                              </a:ln>
                              <a:solidFill>
                                <a:srgbClr val="000000"/>
                              </a:solidFill>
                              <a:effectLst/>
                              <a:uLnTx/>
                              <a:uFillTx/>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 km/s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环绕方向与地球自转方向相同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向心加速度大小</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mn-lt"/>
                              <a:ea typeface="宋体" panose="02010600030101010101" pitchFamily="2" charset="-122"/>
                              <a:cs typeface="Times New Roman" panose="02020603050405020304" pitchFamily="18" charset="0"/>
                            </a:rPr>
                            <a:t>.23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m/s</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轨道平面一定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轨道平面与赤道平面共面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06574" y="3050181"/>
              <a:ext cx="11368405" cy="3379470"/>
            </p:xfrm>
            <a:graphic>
              <a:graphicData uri="http://schemas.openxmlformats.org/drawingml/2006/table">
                <a:tbl>
                  <a:tblPr firstRow="1" firstCol="1" bandRow="1"/>
                  <a:tblGrid>
                    <a:gridCol w="2808312"/>
                    <a:gridCol w="8559808"/>
                  </a:tblGrid>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与地球自转周期相同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 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86 400 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角速度一定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与地球自转的角速度相同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高度一定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卫星离地面高度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smtClean="0">
                              <a:solidFill>
                                <a:srgbClr val="000000"/>
                              </a:solidFill>
                              <a:effectLst/>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3627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速度大小一定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316003">
                    <a:tc>
                      <a:txBody>
                        <a:bodyPr/>
                        <a:lstStyle/>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向心加速度大小</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mn-lt"/>
                              <a:ea typeface="宋体" panose="02010600030101010101" pitchFamily="2" charset="-122"/>
                              <a:cs typeface="Times New Roman" panose="02020603050405020304" pitchFamily="18" charset="0"/>
                            </a:rPr>
                            <a:t>.23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m/s</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600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轨道平面一定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轨道平面与赤道平面共面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238241"/>
          </a:xfrm>
        </p:spPr>
        <p:txBody>
          <a:bodyPr/>
          <a:lstStyle/>
          <a:p>
            <a:pPr indent="612140"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山东青岛期中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）我国部分品牌的手机实现了卫星通信，只要有卫星信号覆盖的地方，就可以实现通话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如图所示，三颗赤道上空的通信卫星能够实现环赤道全球通信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已知三颗卫星离地高度均为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，地球同步卫星离地高度为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，地球表面重力加速度为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6.eps" descr="id:2147493178;FounderCES"/>
          <p:cNvPicPr/>
          <p:nvPr/>
        </p:nvPicPr>
        <p:blipFill>
          <a:blip r:embed="rId1"/>
          <a:stretch>
            <a:fillRect/>
          </a:stretch>
        </p:blipFill>
        <p:spPr>
          <a:xfrm>
            <a:off x="360854" y="908720"/>
            <a:ext cx="1093470" cy="352425"/>
          </a:xfrm>
          <a:prstGeom prst="rect">
            <a:avLst/>
          </a:prstGeom>
        </p:spPr>
      </p:pic>
      <p:pic>
        <p:nvPicPr>
          <p:cNvPr id="4" name="25lk894.jpg" descr="id:2147493185;FounderCES"/>
          <p:cNvPicPr/>
          <p:nvPr/>
        </p:nvPicPr>
        <p:blipFill>
          <a:blip r:embed="rId2"/>
          <a:stretch>
            <a:fillRect/>
          </a:stretch>
        </p:blipFill>
        <p:spPr>
          <a:xfrm>
            <a:off x="4222998" y="3212976"/>
            <a:ext cx="3114675" cy="301752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）通信卫星的运行周期和地球自转周期之比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288846" y="3520966"/>
                <a:ext cx="11567000" cy="2045970"/>
              </a:xfrm>
              <a:prstGeom prst="rect">
                <a:avLst/>
              </a:prstGeom>
            </p:spPr>
            <p:txBody>
              <a:bodyPr wrap="square">
                <a:spAutoFit/>
              </a:bodyPr>
              <a:lstStyle/>
              <a:p>
                <a:pPr algn="just">
                  <a:lnSpc>
                    <a:spcPct val="11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对</a:t>
                </a:r>
                <a:r>
                  <a:rPr lang="zh-CN" altLang="zh-CN" sz="2400">
                    <a:solidFill>
                      <a:srgbClr val="000000"/>
                    </a:solidFill>
                    <a:ea typeface="楷体" panose="02010609060101010101" pitchFamily="49" charset="-122"/>
                    <a:cs typeface="Times New Roman" panose="02020603050405020304" pitchFamily="18" charset="0"/>
                  </a:rPr>
                  <a:t>通信卫星有</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𝒎</m:t>
                            </m:r>
                          </m:e>
                          <m:sub>
                            <m:r>
                              <m:rPr>
                                <m:nor/>
                              </m:rPr>
                              <a:rPr lang="zh-CN" altLang="zh-CN" sz="2400" baseline="8000">
                                <a:solidFill>
                                  <a:srgbClr val="000000"/>
                                </a:solidFill>
                                <a:latin typeface="Cambria Math" panose="02040503050406030204" pitchFamily="18" charset="0"/>
                                <a:cs typeface="Times New Roman" panose="02020603050405020304" pitchFamily="18" charset="0"/>
                              </a:rPr>
                              <m:t>通</m:t>
                            </m:r>
                          </m:sub>
                        </m:sSub>
                      </m:num>
                      <m:den>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baseline="-25000">
                    <a:solidFill>
                      <a:srgbClr val="000000"/>
                    </a:solidFill>
                    <a:ea typeface="楷体" panose="02010609060101010101" pitchFamily="49" charset="-122"/>
                    <a:cs typeface="Times New Roman" panose="02020603050405020304" pitchFamily="18" charset="0"/>
                  </a:rPr>
                  <a:t>通</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𝛑</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𝑻</m:t>
                            </m:r>
                          </m:e>
                          <m:sub>
                            <m:r>
                              <m:rPr>
                                <m:nor/>
                              </m:rPr>
                              <a:rPr lang="zh-CN" altLang="zh-CN" sz="2400" baseline="-25000">
                                <a:solidFill>
                                  <a:srgbClr val="000000"/>
                                </a:solidFill>
                                <a:latin typeface="Cambria Math" panose="02040503050406030204" pitchFamily="18" charset="0"/>
                                <a:cs typeface="Times New Roman" panose="02020603050405020304" pitchFamily="18" charset="0"/>
                              </a:rPr>
                              <m:t>通</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h</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地球的自转周期与同步卫星的运行周期相同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对同步卫星有</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𝒎</m:t>
                            </m:r>
                          </m:e>
                          <m:sub>
                            <m:r>
                              <m:rPr>
                                <m:nor/>
                              </m:rPr>
                              <a:rPr lang="zh-CN" altLang="zh-CN" sz="2400" baseline="8000">
                                <a:solidFill>
                                  <a:srgbClr val="000000"/>
                                </a:solidFill>
                                <a:latin typeface="Cambria Math" panose="02040503050406030204" pitchFamily="18" charset="0"/>
                                <a:cs typeface="Times New Roman" panose="02020603050405020304" pitchFamily="18" charset="0"/>
                              </a:rPr>
                              <m:t>同</m:t>
                            </m:r>
                          </m:sub>
                        </m:sSub>
                      </m:num>
                      <m:den>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𝟔</m:t>
                        </m:r>
                        <m:r>
                          <a:rPr lang="en-US" altLang="zh-CN" sz="2400" i="1">
                            <a:solidFill>
                              <a:srgbClr val="000000"/>
                            </a:solidFill>
                            <a:latin typeface="Cambria Math" panose="02040503050406030204" pitchFamily="18" charset="0"/>
                            <a:cs typeface="Times New Roman" panose="02020603050405020304" pitchFamily="18" charset="0"/>
                          </a:rPr>
                          <m:t>𝑹</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zh-CN" altLang="zh-CN" sz="2400" baseline="-25000">
                    <a:solidFill>
                      <a:srgbClr val="000000"/>
                    </a:solidFill>
                    <a:ea typeface="楷体" panose="02010609060101010101" pitchFamily="49" charset="-122"/>
                    <a:cs typeface="Times New Roman" panose="02020603050405020304" pitchFamily="18" charset="0"/>
                  </a:rPr>
                  <a:t>同</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𝛑</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𝐓</m:t>
                            </m:r>
                          </m:e>
                          <m:sub>
                            <m:r>
                              <m:rPr>
                                <m:nor/>
                              </m:rPr>
                              <a:rPr lang="zh-CN" altLang="zh-CN" sz="2400" baseline="-25000">
                                <a:solidFill>
                                  <a:srgbClr val="000000"/>
                                </a:solidFill>
                                <a:latin typeface="Cambria Math" panose="02040503050406030204" pitchFamily="18" charset="0"/>
                                <a:cs typeface="Times New Roman" panose="02020603050405020304" pitchFamily="18" charset="0"/>
                              </a:rPr>
                              <m:t>地</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6</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整理有</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𝑻</m:t>
                            </m:r>
                          </m:e>
                          <m:sub>
                            <m:r>
                              <m:rPr>
                                <m:nor/>
                              </m:rPr>
                              <a:rPr lang="zh-CN" altLang="zh-CN" sz="2400" baseline="8000">
                                <a:solidFill>
                                  <a:srgbClr val="000000"/>
                                </a:solidFill>
                                <a:latin typeface="Cambria Math" panose="02040503050406030204" pitchFamily="18" charset="0"/>
                                <a:cs typeface="Times New Roman" panose="02020603050405020304" pitchFamily="18" charset="0"/>
                              </a:rPr>
                              <m:t>通</m:t>
                            </m:r>
                          </m:sub>
                        </m:sSub>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𝑻</m:t>
                            </m:r>
                          </m:e>
                          <m:sub>
                            <m:r>
                              <m:rPr>
                                <m:nor/>
                              </m:rPr>
                              <a:rPr lang="zh-CN" altLang="zh-CN" sz="2400" baseline="-25000">
                                <a:solidFill>
                                  <a:srgbClr val="000000"/>
                                </a:solidFill>
                                <a:latin typeface="Cambria Math" panose="02040503050406030204" pitchFamily="18" charset="0"/>
                                <a:cs typeface="Times New Roman" panose="02020603050405020304" pitchFamily="18" charset="0"/>
                              </a:rPr>
                              <m:t>地</m:t>
                            </m:r>
                          </m:sub>
                        </m:sSub>
                      </m:den>
                    </m:f>
                  </m:oMath>
                </a14:m>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𝟑</m:t>
                                </m:r>
                              </m:sup>
                            </m:sSup>
                          </m:num>
                          <m:den>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𝟕</m:t>
                            </m:r>
                            <m:r>
                              <a:rPr lang="en-US" altLang="zh-CN" sz="2400" i="1">
                                <a:solidFill>
                                  <a:srgbClr val="000000"/>
                                </a:solidFill>
                                <a:latin typeface="Cambria Math" panose="02040503050406030204" pitchFamily="18" charset="0"/>
                                <a:cs typeface="Times New Roman" panose="02020603050405020304" pitchFamily="18" charset="0"/>
                              </a:rPr>
                              <m:t>𝑹</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𝟑</m:t>
                                </m:r>
                              </m:sup>
                            </m:sSup>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288846" y="3520966"/>
                <a:ext cx="11567000" cy="2045970"/>
              </a:xfrm>
              <a:prstGeom prst="rect">
                <a:avLst/>
              </a:prstGeom>
              <a:blipFill rotWithShape="1">
                <a:blip r:embed="rId1"/>
                <a:stretch>
                  <a:fillRect l="-5" t="-26" r="3" b="26"/>
                </a:stretch>
              </a:blipFill>
            </p:spPr>
            <p:txBody>
              <a:bodyPr/>
              <a:lstStyle/>
              <a:p>
                <a:r>
                  <a:rPr lang="zh-CN" altLang="en-US">
                    <a:noFill/>
                  </a:rPr>
                  <a:t> </a:t>
                </a:r>
              </a:p>
            </p:txBody>
          </p:sp>
        </mc:Fallback>
      </mc:AlternateContent>
      <p:pic>
        <p:nvPicPr>
          <p:cNvPr id="4" name="24解析.eps" descr="id:2147493192;FounderCES"/>
          <p:cNvPicPr/>
          <p:nvPr/>
        </p:nvPicPr>
        <p:blipFill>
          <a:blip r:embed="rId2"/>
          <a:stretch>
            <a:fillRect/>
          </a:stretch>
        </p:blipFill>
        <p:spPr>
          <a:xfrm>
            <a:off x="291170" y="3768631"/>
            <a:ext cx="934720" cy="333375"/>
          </a:xfrm>
          <a:prstGeom prst="rect">
            <a:avLst/>
          </a:prstGeom>
        </p:spPr>
      </p:pic>
      <p:pic>
        <p:nvPicPr>
          <p:cNvPr id="5" name="24答案.eps" descr="id:2147493199;FounderCES"/>
          <p:cNvPicPr/>
          <p:nvPr/>
        </p:nvPicPr>
        <p:blipFill>
          <a:blip r:embed="rId3"/>
          <a:stretch>
            <a:fillRect/>
          </a:stretch>
        </p:blipFill>
        <p:spPr>
          <a:xfrm>
            <a:off x="406574" y="5892438"/>
            <a:ext cx="934720" cy="333375"/>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1486694" y="5609451"/>
                <a:ext cx="1926938" cy="843885"/>
              </a:xfrm>
              <a:prstGeom prst="rect">
                <a:avLst/>
              </a:prstGeom>
            </p:spPr>
            <p:txBody>
              <a:bodyPr wrap="none">
                <a:spAutoFit/>
              </a:bodyPr>
              <a:lstStyle/>
              <a:p>
                <a14:m>
                  <m:oMath xmlns:m="http://schemas.openxmlformats.org/officeDocument/2006/math">
                    <m:rad>
                      <m:radPr>
                        <m:degHide m:val="on"/>
                        <m:ctrlPr>
                          <a:rPr lang="zh-CN" altLang="zh-CN" sz="2400" i="1" smtClean="0">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m:rPr>
                                <m:nor/>
                              </m:rPr>
                              <a:rPr lang="zh-CN" altLang="zh-CN" sz="2400">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𝑹</m:t>
                            </m:r>
                            <m:r>
                              <a:rPr lang="en-US" altLang="zh-CN" sz="2400" b="1" i="0" smtClean="0">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𝒉</m:t>
                            </m:r>
                            <m:sSup>
                              <m:sSupPr>
                                <m:ctrlPr>
                                  <a:rPr lang="zh-CN" altLang="zh-CN" sz="2400" i="1">
                                    <a:solidFill>
                                      <a:schemeClr val="tx1"/>
                                    </a:solidFill>
                                    <a:latin typeface="Cambria Math" panose="02040503050406030204" pitchFamily="18" charset="0"/>
                                    <a:ea typeface="Cambria Math" panose="02040503050406030204" pitchFamily="18" charset="0"/>
                                  </a:rPr>
                                </m:ctrlPr>
                              </m:sSupPr>
                              <m:e>
                                <m:r>
                                  <m:rPr>
                                    <m:nor/>
                                  </m:rPr>
                                  <a:rPr lang="zh-CN" altLang="zh-CN" sz="2400">
                                    <a:solidFill>
                                      <a:schemeClr val="tx1"/>
                                    </a:solidFill>
                                    <a:latin typeface="Cambria Math" panose="02040503050406030204" pitchFamily="18" charset="0"/>
                                    <a:cs typeface="Times New Roman" panose="02020603050405020304" pitchFamily="18" charset="0"/>
                                  </a:rPr>
                                  <m:t>）</m:t>
                                </m:r>
                              </m:e>
                              <m:sup>
                                <m:r>
                                  <a:rPr lang="en-US" altLang="zh-CN" sz="2400" i="1">
                                    <a:solidFill>
                                      <a:schemeClr val="tx1"/>
                                    </a:solidFill>
                                    <a:latin typeface="Cambria Math" panose="02040503050406030204" pitchFamily="18" charset="0"/>
                                    <a:cs typeface="Times New Roman" panose="02020603050405020304" pitchFamily="18" charset="0"/>
                                  </a:rPr>
                                  <m:t>𝟑</m:t>
                                </m:r>
                              </m:sup>
                            </m:sSup>
                          </m:num>
                          <m:den>
                            <m:r>
                              <m:rPr>
                                <m:nor/>
                              </m:rPr>
                              <a:rPr lang="zh-CN" altLang="zh-CN" sz="2400">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𝟕</m:t>
                            </m:r>
                            <m:r>
                              <a:rPr lang="en-US" altLang="zh-CN" sz="2400" i="1">
                                <a:solidFill>
                                  <a:schemeClr val="tx1"/>
                                </a:solidFill>
                                <a:latin typeface="Cambria Math" panose="02040503050406030204" pitchFamily="18" charset="0"/>
                                <a:cs typeface="Times New Roman" panose="02020603050405020304" pitchFamily="18" charset="0"/>
                              </a:rPr>
                              <m:t>𝑹</m:t>
                            </m:r>
                            <m:sSup>
                              <m:sSupPr>
                                <m:ctrlPr>
                                  <a:rPr lang="zh-CN" altLang="zh-CN" sz="2400" i="1">
                                    <a:solidFill>
                                      <a:schemeClr val="tx1"/>
                                    </a:solidFill>
                                    <a:latin typeface="Cambria Math" panose="02040503050406030204" pitchFamily="18" charset="0"/>
                                    <a:ea typeface="Cambria Math" panose="02040503050406030204" pitchFamily="18" charset="0"/>
                                  </a:rPr>
                                </m:ctrlPr>
                              </m:sSupPr>
                              <m:e>
                                <m:r>
                                  <m:rPr>
                                    <m:nor/>
                                  </m:rPr>
                                  <a:rPr lang="zh-CN" altLang="zh-CN" sz="2400">
                                    <a:solidFill>
                                      <a:schemeClr val="tx1"/>
                                    </a:solidFill>
                                    <a:latin typeface="Cambria Math" panose="02040503050406030204" pitchFamily="18" charset="0"/>
                                    <a:cs typeface="Times New Roman" panose="02020603050405020304" pitchFamily="18" charset="0"/>
                                  </a:rPr>
                                  <m:t>）</m:t>
                                </m:r>
                              </m:e>
                              <m:sup>
                                <m:r>
                                  <a:rPr lang="en-US" altLang="zh-CN" sz="2400" i="1">
                                    <a:solidFill>
                                      <a:schemeClr val="tx1"/>
                                    </a:solidFill>
                                    <a:latin typeface="Cambria Math" panose="02040503050406030204" pitchFamily="18" charset="0"/>
                                    <a:cs typeface="Times New Roman" panose="02020603050405020304" pitchFamily="18" charset="0"/>
                                  </a:rPr>
                                  <m:t>𝟑</m:t>
                                </m:r>
                              </m:sup>
                            </m:sSup>
                          </m:den>
                        </m:f>
                      </m:e>
                    </m:rad>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3" name="矩形 2"/>
              <p:cNvSpPr>
                <a:spLocks noRot="1" noChangeAspect="1" noMove="1" noResize="1" noEditPoints="1" noAdjustHandles="1" noChangeArrowheads="1" noChangeShapeType="1" noTextEdit="1"/>
              </p:cNvSpPr>
              <p:nvPr/>
            </p:nvSpPr>
            <p:spPr>
              <a:xfrm>
                <a:off x="1486694" y="5609451"/>
                <a:ext cx="1926938" cy="843885"/>
              </a:xfrm>
              <a:prstGeom prst="rect">
                <a:avLst/>
              </a:prstGeom>
              <a:blipFill rotWithShape="1">
                <a:blip r:embed="rId4"/>
                <a:stretch>
                  <a:fillRect l="-8" t="-59" r="26" b="-32753"/>
                </a:stretch>
              </a:blipFill>
            </p:spPr>
            <p:txBody>
              <a:bodyPr/>
              <a:lstStyle/>
              <a:p>
                <a:r>
                  <a:rPr lang="zh-CN" altLang="en-US">
                    <a:noFill/>
                  </a:rPr>
                  <a:t> </a:t>
                </a:r>
              </a:p>
            </p:txBody>
          </p:sp>
        </mc:Fallback>
      </mc:AlternateContent>
      <p:pic>
        <p:nvPicPr>
          <p:cNvPr id="7" name="25lk894.jpg" descr="id:2147493185;FounderCES"/>
          <p:cNvPicPr/>
          <p:nvPr/>
        </p:nvPicPr>
        <p:blipFill>
          <a:blip r:embed="rId5"/>
          <a:stretch>
            <a:fillRect/>
          </a:stretch>
        </p:blipFill>
        <p:spPr>
          <a:xfrm>
            <a:off x="4295006" y="1412776"/>
            <a:ext cx="2232248" cy="2177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）能实现全球通信时，通信卫星的最大线速度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60854" y="2505948"/>
                <a:ext cx="11422984" cy="2849880"/>
              </a:xfrm>
              <a:prstGeom prst="rect">
                <a:avLst/>
              </a:prstGeom>
            </p:spPr>
            <p:txBody>
              <a:bodyPr wrap="square">
                <a:spAutoFit/>
              </a:bodyPr>
              <a:lstStyle/>
              <a:p>
                <a:pPr algn="just">
                  <a:lnSpc>
                    <a:spcPct val="12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卫星</a:t>
                </a:r>
                <a:r>
                  <a:rPr lang="zh-CN" altLang="zh-CN" sz="2400">
                    <a:solidFill>
                      <a:srgbClr val="000000"/>
                    </a:solidFill>
                    <a:ea typeface="楷体" panose="02010609060101010101" pitchFamily="49" charset="-122"/>
                    <a:cs typeface="Times New Roman" panose="02020603050405020304" pitchFamily="18" charset="0"/>
                  </a:rPr>
                  <a:t>做匀速圆周运动由万有引力提供向心力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𝑴𝒎</m:t>
                        </m:r>
                      </m:num>
                      <m:den>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400">
                                <a:solidFill>
                                  <a:srgbClr val="000000"/>
                                </a:solidFill>
                                <a:latin typeface="Cambria Math" panose="02040503050406030204" pitchFamily="18" charset="0"/>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可得</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𝑮𝑴</m:t>
                            </m:r>
                          </m:num>
                          <m:den>
                            <m:r>
                              <a:rPr lang="en-US" altLang="zh-CN" sz="2400" i="1">
                                <a:solidFill>
                                  <a:srgbClr val="000000"/>
                                </a:solidFill>
                                <a:latin typeface="Cambria Math" panose="02040503050406030204" pitchFamily="18" charset="0"/>
                                <a:cs typeface="Times New Roman" panose="02020603050405020304" pitchFamily="18" charset="0"/>
                              </a:rPr>
                              <m:t>𝑹</m:t>
                            </m:r>
                            <m: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den>
                        </m:f>
                      </m:e>
                    </m:rad>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又因为</a:t>
                </a:r>
                <a:r>
                  <a:rPr lang="en-US" altLang="zh-CN" sz="2400" i="1">
                    <a:solidFill>
                      <a:srgbClr val="000000"/>
                    </a:solidFill>
                    <a:cs typeface="Times New Roman" panose="02020603050405020304" pitchFamily="18" charset="0"/>
                  </a:rPr>
                  <a:t>G</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𝑴𝒎</m:t>
                        </m:r>
                      </m:num>
                      <m:den>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𝑹</m:t>
                            </m:r>
                          </m:e>
                          <m:sup>
                            <m:r>
                              <a:rPr lang="en-US" altLang="zh-CN" sz="2400" i="1">
                                <a:solidFill>
                                  <a:srgbClr val="000000"/>
                                </a:solidFill>
                                <a:latin typeface="Cambria Math" panose="02040503050406030204" pitchFamily="18" charset="0"/>
                                <a:cs typeface="Times New Roman" panose="02020603050405020304" pitchFamily="18" charset="0"/>
                              </a:rPr>
                              <m:t>𝟐</m:t>
                            </m:r>
                          </m:sup>
                        </m:sSup>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联立解得</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𝑹</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𝒉</m:t>
                            </m:r>
                          </m:den>
                        </m:f>
                      </m:e>
                    </m:rad>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能实现全球通信时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卫星离地高度至少为</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所以卫星的最大线速度为</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𝑹</m:t>
                            </m:r>
                          </m:num>
                          <m:den>
                            <m:r>
                              <a:rPr lang="en-US" altLang="zh-CN" sz="2400" i="1">
                                <a:solidFill>
                                  <a:srgbClr val="000000"/>
                                </a:solidFill>
                                <a:latin typeface="Cambria Math" panose="02040503050406030204" pitchFamily="18" charset="0"/>
                                <a:cs typeface="Times New Roman" panose="02020603050405020304" pitchFamily="18" charset="0"/>
                              </a:rPr>
                              <m:t>𝟐</m:t>
                            </m:r>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2505948"/>
                <a:ext cx="11422984" cy="2849880"/>
              </a:xfrm>
              <a:prstGeom prst="rect">
                <a:avLst/>
              </a:prstGeom>
              <a:blipFill rotWithShape="1">
                <a:blip r:embed="rId1"/>
                <a:stretch>
                  <a:fillRect l="-2" t="-8" r="1" b="8"/>
                </a:stretch>
              </a:blipFill>
            </p:spPr>
            <p:txBody>
              <a:bodyPr/>
              <a:lstStyle/>
              <a:p>
                <a:r>
                  <a:rPr lang="zh-CN" altLang="en-US">
                    <a:noFill/>
                  </a:rPr>
                  <a:t> </a:t>
                </a:r>
              </a:p>
            </p:txBody>
          </p:sp>
        </mc:Fallback>
      </mc:AlternateContent>
      <p:pic>
        <p:nvPicPr>
          <p:cNvPr id="4" name="24解析.eps" descr="id:2147493192;FounderCES"/>
          <p:cNvPicPr/>
          <p:nvPr/>
        </p:nvPicPr>
        <p:blipFill>
          <a:blip r:embed="rId2"/>
          <a:stretch>
            <a:fillRect/>
          </a:stretch>
        </p:blipFill>
        <p:spPr>
          <a:xfrm>
            <a:off x="389057" y="2915508"/>
            <a:ext cx="934720" cy="333375"/>
          </a:xfrm>
          <a:prstGeom prst="rect">
            <a:avLst/>
          </a:prstGeom>
        </p:spPr>
      </p:pic>
      <p:pic>
        <p:nvPicPr>
          <p:cNvPr id="5" name="24答案.eps" descr="id:2147493199;FounderCES"/>
          <p:cNvPicPr/>
          <p:nvPr/>
        </p:nvPicPr>
        <p:blipFill>
          <a:blip r:embed="rId3"/>
          <a:stretch>
            <a:fillRect/>
          </a:stretch>
        </p:blipFill>
        <p:spPr>
          <a:xfrm>
            <a:off x="374700" y="5832034"/>
            <a:ext cx="934720" cy="333375"/>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1486694" y="5305651"/>
                <a:ext cx="1034386" cy="1219693"/>
              </a:xfrm>
              <a:prstGeom prst="rect">
                <a:avLst/>
              </a:prstGeom>
            </p:spPr>
            <p:txBody>
              <a:bodyPr wrap="none">
                <a:spAutoFit/>
              </a:bodyPr>
              <a:lstStyle/>
              <a:p>
                <a:pPr algn="just">
                  <a:lnSpc>
                    <a:spcPct val="150000"/>
                  </a:lnSpc>
                  <a:spcAft>
                    <a:spcPts val="0"/>
                  </a:spcAft>
                  <a:tabLst>
                    <a:tab pos="5850890" algn="l"/>
                  </a:tabLst>
                </a:pP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𝑹</m:t>
                            </m:r>
                          </m:num>
                          <m:den>
                            <m:r>
                              <a:rPr lang="en-US" altLang="zh-CN" sz="2400" i="1">
                                <a:solidFill>
                                  <a:srgbClr val="000000"/>
                                </a:solidFill>
                                <a:latin typeface="Cambria Math" panose="02040503050406030204" pitchFamily="18" charset="0"/>
                                <a:cs typeface="Times New Roman" panose="02020603050405020304" pitchFamily="18" charset="0"/>
                              </a:rPr>
                              <m:t>𝟐</m:t>
                            </m:r>
                          </m:den>
                        </m:f>
                      </m:e>
                    </m:rad>
                  </m:oMath>
                </a14:m>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1486694" y="5305651"/>
                <a:ext cx="1034386" cy="1219693"/>
              </a:xfrm>
              <a:prstGeom prst="rect">
                <a:avLst/>
              </a:prstGeom>
              <a:blipFill rotWithShape="1">
                <a:blip r:embed="rId4"/>
                <a:stretch>
                  <a:fillRect l="-15" t="-19" r="13" b="7"/>
                </a:stretch>
              </a:blipFill>
            </p:spPr>
            <p:txBody>
              <a:bodyPr/>
              <a:lstStyle/>
              <a:p>
                <a:r>
                  <a:rPr lang="zh-CN" altLang="en-US">
                    <a:noFill/>
                  </a:rPr>
                  <a:t> </a:t>
                </a:r>
              </a:p>
            </p:txBody>
          </p:sp>
        </mc:Fallback>
      </mc:AlternateContent>
      <p:pic>
        <p:nvPicPr>
          <p:cNvPr id="7" name="25lk894.jpg" descr="id:2147493185;FounderCES"/>
          <p:cNvPicPr/>
          <p:nvPr/>
        </p:nvPicPr>
        <p:blipFill>
          <a:blip r:embed="rId5">
            <a:clrChange>
              <a:clrFrom>
                <a:srgbClr val="FFFFFE"/>
              </a:clrFrom>
              <a:clrTo>
                <a:srgbClr val="FFFFFE">
                  <a:alpha val="0"/>
                </a:srgbClr>
              </a:clrTo>
            </a:clrChange>
          </a:blip>
          <a:stretch>
            <a:fillRect/>
          </a:stretch>
        </p:blipFill>
        <p:spPr>
          <a:xfrm>
            <a:off x="7535366" y="548680"/>
            <a:ext cx="2160240" cy="20882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989682"/>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人造卫星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上天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人造地球卫星的发射原理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）牛顿的设想：在高山上水平抛出一个物体，当初速度足够大时，它将会围绕地球旋转而不再落回地球表面，成为一颗绕地球转动的人造地球卫星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）原理：一般情况下可认为人造地球卫星绕地球做匀速圆周运动，向心力由地球对它的万有引力提供，即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，则卫星在轨道上运行的线速度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989682"/>
              </a:xfrm>
              <a:blipFill rotWithShape="1">
                <a:blip r:embed="rId1"/>
                <a:stretch>
                  <a:fillRect l="-2" t="-16" r="1" b="15"/>
                </a:stretch>
              </a:blipFill>
            </p:spPr>
            <p:txBody>
              <a:bodyPr/>
              <a:lstStyle/>
              <a:p>
                <a:r>
                  <a:rPr lang="zh-CN" altLang="en-US">
                    <a:noFill/>
                  </a:rPr>
                  <a:t> </a:t>
                </a:r>
              </a:p>
            </p:txBody>
          </p:sp>
        </mc:Fallback>
      </mc:AlternateContent>
      <p:pic>
        <p:nvPicPr>
          <p:cNvPr id="4" name="知识点2.eps" descr="id:2147489564;FounderCES"/>
          <p:cNvPicPr/>
          <p:nvPr/>
        </p:nvPicPr>
        <p:blipFill>
          <a:blip r:embed="rId2"/>
          <a:stretch>
            <a:fillRect/>
          </a:stretch>
        </p:blipFill>
        <p:spPr>
          <a:xfrm>
            <a:off x="360854" y="908720"/>
            <a:ext cx="1623695" cy="43116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同步卫星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、极地卫星、近地卫星、地球赤道上的物体之间的比较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同步卫星的周期、轨道平面、高度、线速度、角速度、绕行方向均是固定不变的，常用于无线电通信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极地卫星运行时每圈都经过南北两极，由于地球自转，极地卫星可以实现全球覆盖</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近地卫星是在地球表面附近环绕地球做匀速圆周运动的卫星，其运行的轨道半径可近似认为等于地球的半径，其运行线速度的大小约为</a:t>
            </a:r>
            <a:r>
              <a:rPr lang="en-US" altLang="zh-CN" b="1" smtClean="0">
                <a:solidFill>
                  <a:srgbClr val="000000"/>
                </a:solidFill>
                <a:ea typeface="宋体" panose="02010600030101010101" pitchFamily="2" charset="-122"/>
                <a:cs typeface="Times New Roman" panose="02020603050405020304" pitchFamily="18" charset="0"/>
              </a:rPr>
              <a:t>7.9 k</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赤道上的物体随地球自转而做匀速圆周运动，由万有引力和地面支持力的合力充当向心力（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或者说由万有引力的分力充当向心力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），它的运动规律不同于卫星，但它的周期、角速度与同步卫星相等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7.eps" descr="id:2147493206;FounderCES"/>
          <p:cNvPicPr/>
          <p:nvPr/>
        </p:nvPicPr>
        <p:blipFill>
          <a:blip r:embed="rId1"/>
          <a:stretch>
            <a:fillRect/>
          </a:stretch>
        </p:blipFill>
        <p:spPr>
          <a:xfrm>
            <a:off x="360854" y="908720"/>
            <a:ext cx="1111885" cy="39052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各物理量之间的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34566" y="1412776"/>
          <a:ext cx="11485849" cy="3275789"/>
        </p:xfrm>
        <a:graphic>
          <a:graphicData uri="http://schemas.openxmlformats.org/drawingml/2006/table">
            <a:tbl>
              <a:tblPr firstRow="1" firstCol="1" bandRow="1"/>
              <a:tblGrid>
                <a:gridCol w="1185636"/>
                <a:gridCol w="2912394"/>
                <a:gridCol w="2302853"/>
                <a:gridCol w="5084966"/>
              </a:tblGrid>
              <a:tr h="1141864">
                <a:tc>
                  <a:txBody>
                    <a:bodyPr/>
                    <a:lstStyle/>
                    <a:p>
                      <a:pPr algn="ctr" hangingPunct="0">
                        <a:lnSpc>
                          <a:spcPct val="150000"/>
                        </a:lnSpc>
                        <a:spcAft>
                          <a:spcPts val="0"/>
                        </a:spcAft>
                        <a:tabLst>
                          <a:tab pos="5850890"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近地卫星</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同步卫星</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赤道上随地球自转的物体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61189">
                <a:tc>
                  <a:txBody>
                    <a:bodyPr/>
                    <a:lstStyle/>
                    <a:p>
                      <a:pPr algn="ctr"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万有引力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万有引力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万有引力与支持力的合力</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61243">
                <a:tc>
                  <a:txBody>
                    <a:bodyPr/>
                    <a:lstStyle/>
                    <a:p>
                      <a:pPr algn="ctr"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半径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980728"/>
              <a:ext cx="11305256" cy="4825190"/>
            </p:xfrm>
            <a:graphic>
              <a:graphicData uri="http://schemas.openxmlformats.org/drawingml/2006/table">
                <a:tbl>
                  <a:tblPr firstRow="1" firstCol="1" bandRow="1"/>
                  <a:tblGrid>
                    <a:gridCol w="1224136"/>
                    <a:gridCol w="2544283"/>
                    <a:gridCol w="3288365"/>
                    <a:gridCol w="87510"/>
                    <a:gridCol w="4160962"/>
                  </a:tblGrid>
                  <a:tr h="1605623">
                    <a:tc>
                      <a:txBody>
                        <a:bodyPr/>
                        <a:lstStyle/>
                        <a:p>
                          <a:pPr algn="just"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近地卫星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同步</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卫</a:t>
                          </a:r>
                          <a:r>
                            <a:rPr lang="zh-CN"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赤道上随地球自转的物体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02352">
                    <a:tc rowSpan="2">
                      <a:txBody>
                        <a:bodyPr/>
                        <a:lstStyle/>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𝐌𝐦</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同步卫星的角速度与地球自转角速度相同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21125">
                    <a:tc vMerge="1">
                      <a:tcPr/>
                    </a:tc>
                    <a:tc gridSpan="4">
                      <a:txBody>
                        <a:bodyPr/>
                        <a:lstStyle/>
                        <a:p>
                          <a:pPr algn="ctr" hangingPunct="0">
                            <a:lnSpc>
                              <a:spcPct val="150000"/>
                            </a:lnSpc>
                            <a:spcAft>
                              <a:spcPts val="0"/>
                            </a:spcAft>
                            <a:tabLst>
                              <a:tab pos="5850890" algn="l"/>
                            </a:tabLst>
                          </a:pP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1163817">
                    <a:tc rowSpan="2">
                      <a:txBody>
                        <a:bodyPr/>
                        <a:lstStyle/>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线速度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𝑮𝑴</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gridSpan="2">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321125">
                    <a:tc vMerge="1">
                      <a:tcPr/>
                    </a:tc>
                    <a:tc gridSpan="4">
                      <a:txBody>
                        <a:bodyPr/>
                        <a:lstStyle/>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Choice>
        <mc:Fallback xmlns="">
          <p:graphicFrame>
            <p:nvGraphicFramePr>
              <p:cNvPr id="3" name="表格 2"/>
              <p:cNvGraphicFramePr>
                <a:graphicFrameLocks noGrp="1"/>
              </p:cNvGraphicFramePr>
              <p:nvPr/>
            </p:nvGraphicFramePr>
            <p:xfrm>
              <a:off x="406574" y="980728"/>
              <a:ext cx="11305256" cy="4825190"/>
            </p:xfrm>
            <a:graphic>
              <a:graphicData uri="http://schemas.openxmlformats.org/drawingml/2006/table">
                <a:tbl>
                  <a:tblPr firstRow="1" firstCol="1" bandRow="1"/>
                  <a:tblGrid>
                    <a:gridCol w="1224136"/>
                    <a:gridCol w="2544283"/>
                    <a:gridCol w="3288365"/>
                    <a:gridCol w="87510"/>
                    <a:gridCol w="4160962"/>
                  </a:tblGrid>
                  <a:tr h="1605623">
                    <a:tc>
                      <a:txBody>
                        <a:bodyPr/>
                        <a:lstStyle/>
                        <a:p>
                          <a:pPr algn="just"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近地卫星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同步</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卫</a:t>
                          </a:r>
                          <a:r>
                            <a:rPr lang="zh-CN"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赤道上随地球自转的物体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08075">
                    <a:tc rowSpan="2">
                      <a:txBody>
                        <a:bodyPr/>
                        <a:lstStyle/>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endParaRPr lang="zh-CN"/>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c hMerge="1">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同步卫星的角速度与地球自转角速度相同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21125">
                    <a:tc vMerge="1">
                      <a:tcPr/>
                    </a:tc>
                    <a:tc gridSpan="4">
                      <a:txBody>
                        <a:bodyPr/>
                        <a:lstStyle/>
                        <a:p>
                          <a:pPr algn="ctr" hangingPunct="0">
                            <a:lnSpc>
                              <a:spcPct val="150000"/>
                            </a:lnSpc>
                            <a:spcAft>
                              <a:spcPts val="0"/>
                            </a:spcAft>
                            <a:tabLst>
                              <a:tab pos="5850890" algn="l"/>
                            </a:tabLst>
                          </a:pP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1163955">
                    <a:tc rowSpan="2">
                      <a:txBody>
                        <a:bodyPr/>
                        <a:lstStyle/>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线速度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c gridSpan="2">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321125">
                    <a:tc vMerge="1">
                      <a:tcPr/>
                    </a:tc>
                    <a:tc gridSpan="4">
                      <a:txBody>
                        <a:bodyPr/>
                        <a:lstStyle/>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026" marR="39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34567" y="836712"/>
              <a:ext cx="11449273" cy="5210810"/>
            </p:xfrm>
            <a:graphic>
              <a:graphicData uri="http://schemas.openxmlformats.org/drawingml/2006/table">
                <a:tbl>
                  <a:tblPr firstRow="1" firstCol="1" bandRow="1"/>
                  <a:tblGrid>
                    <a:gridCol w="1475060"/>
                    <a:gridCol w="2458433"/>
                    <a:gridCol w="2669156"/>
                    <a:gridCol w="670158"/>
                    <a:gridCol w="4176466"/>
                  </a:tblGrid>
                  <a:tr h="1560801">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近地卫星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同步卫星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赤道上随地球自转的物体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𝐌𝐦</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𝐆𝐌</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e>
                              </m:rad>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2160">
                    <a:tc vMerge="1">
                      <a:tcPr/>
                    </a:tc>
                    <a:tc gridSpan="4">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1359535">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1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𝑮𝑴</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gridSpan="2">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同步卫星周期与地球自转周期相同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312160">
                    <a:tc vMerge="1">
                      <a:tcPr/>
                    </a:tc>
                    <a:tc gridSpan="4">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Choice>
        <mc:Fallback xmlns="">
          <p:graphicFrame>
            <p:nvGraphicFramePr>
              <p:cNvPr id="2" name="表格 1"/>
              <p:cNvGraphicFramePr>
                <a:graphicFrameLocks noGrp="1"/>
              </p:cNvGraphicFramePr>
              <p:nvPr/>
            </p:nvGraphicFramePr>
            <p:xfrm>
              <a:off x="334567" y="836712"/>
              <a:ext cx="11449273" cy="5210810"/>
            </p:xfrm>
            <a:graphic>
              <a:graphicData uri="http://schemas.openxmlformats.org/drawingml/2006/table">
                <a:tbl>
                  <a:tblPr firstRow="1" firstCol="1" bandRow="1"/>
                  <a:tblGrid>
                    <a:gridCol w="1475060"/>
                    <a:gridCol w="2458433"/>
                    <a:gridCol w="2669156"/>
                    <a:gridCol w="670158"/>
                    <a:gridCol w="4176466"/>
                  </a:tblGrid>
                  <a:tr h="1560801">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近地卫星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同步卫星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赤道上随地球自转的物体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kumimoji="0" lang="en-US" altLang="zh-CN" sz="2400" b="1"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08075">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endParaRPr lang="zh-CN"/>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c hMerge="1">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2160">
                    <a:tc vMerge="1">
                      <a:tcPr/>
                    </a:tc>
                    <a:tc gridSpan="4">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1359535">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c gridSpan="2">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同步卫星周期与地球自转周期相同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312160">
                    <a:tc vMerge="1">
                      <a:tcPr/>
                    </a:tc>
                    <a:tc gridSpan="4">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936" marR="379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a:solidFill>
            <a:srgbClr val="E3F2E7"/>
          </a:solidFill>
        </p:spPr>
        <p:txBody>
          <a:bodyPr/>
          <a:lstStyle/>
          <a:p>
            <a:pPr indent="612140"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近</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地卫星、同步卫星绕同一天体做匀速圆周运动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满足</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高轨低速长周期</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赤道上随地球自转的物体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所受万有引力未完全提供向心力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不满足此规律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名师点拨.eps" descr="id:2147493221;FounderCES"/>
          <p:cNvPicPr/>
          <p:nvPr/>
        </p:nvPicPr>
        <p:blipFill>
          <a:blip r:embed="rId1"/>
          <a:stretch>
            <a:fillRect/>
          </a:stretch>
        </p:blipFill>
        <p:spPr>
          <a:xfrm>
            <a:off x="478582" y="836712"/>
            <a:ext cx="2037715" cy="47625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湖南常德市第一中学月考改编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是静止在地球赤道地面上的一个物体，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是与赤道共面的某近地卫星，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均为地球的卫星，其中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是地球的同步卫星，关于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四者的线速度、角速度、周期、向心加速度的大小关系，下列说法中正确的是（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7.eps" descr="id:2147493228;FounderCES"/>
          <p:cNvPicPr/>
          <p:nvPr/>
        </p:nvPicPr>
        <p:blipFill>
          <a:blip r:embed="rId1"/>
          <a:stretch>
            <a:fillRect/>
          </a:stretch>
        </p:blipFill>
        <p:spPr>
          <a:xfrm>
            <a:off x="478582" y="908720"/>
            <a:ext cx="1093470" cy="352425"/>
          </a:xfrm>
          <a:prstGeom prst="rect">
            <a:avLst/>
          </a:prstGeom>
        </p:spPr>
      </p:pic>
      <p:pic>
        <p:nvPicPr>
          <p:cNvPr id="4" name="25lk895.jpg" descr="id:2147493235;FounderCES"/>
          <p:cNvPicPr/>
          <p:nvPr/>
        </p:nvPicPr>
        <p:blipFill>
          <a:blip r:embed="rId2"/>
          <a:stretch>
            <a:fillRect/>
          </a:stretch>
        </p:blipFill>
        <p:spPr>
          <a:xfrm>
            <a:off x="5879182" y="2636912"/>
            <a:ext cx="2543175" cy="2497455"/>
          </a:xfrm>
          <a:prstGeom prst="rect">
            <a:avLst/>
          </a:prstGeom>
        </p:spPr>
      </p:pic>
      <p:pic>
        <p:nvPicPr>
          <p:cNvPr id="5" name="24答案.eps" descr="id:2147493249;FounderCES"/>
          <p:cNvPicPr/>
          <p:nvPr/>
        </p:nvPicPr>
        <p:blipFill>
          <a:blip r:embed="rId3"/>
          <a:stretch>
            <a:fillRect/>
          </a:stretch>
        </p:blipFill>
        <p:spPr>
          <a:xfrm>
            <a:off x="443040" y="5402843"/>
            <a:ext cx="854710" cy="304800"/>
          </a:xfrm>
          <a:prstGeom prst="rect">
            <a:avLst/>
          </a:prstGeom>
        </p:spPr>
      </p:pic>
      <p:sp>
        <p:nvSpPr>
          <p:cNvPr id="6" name="矩形 5"/>
          <p:cNvSpPr/>
          <p:nvPr/>
        </p:nvSpPr>
        <p:spPr>
          <a:xfrm>
            <a:off x="1460816" y="5206199"/>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5167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三个卫星来说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万有引力提供其做圆周运动的向心力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根据三颗卫星的轨道半径之间的关系可得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物体来说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它属于地球的一部分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它转动的角速度以及周期与地球自转的相同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而地球自转的角速度、周期又与地球同步卫星的相同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结合以上分析可得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结合以上分析可得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651675"/>
              </a:xfrm>
              <a:blipFill rotWithShape="1">
                <a:blip r:embed="rId1"/>
                <a:stretch>
                  <a:fillRect l="-2" t="-11" r="1" b="-1795"/>
                </a:stretch>
              </a:blipFill>
            </p:spPr>
            <p:txBody>
              <a:bodyPr/>
              <a:lstStyle/>
              <a:p>
                <a:r>
                  <a:rPr lang="zh-CN" altLang="en-US">
                    <a:noFill/>
                  </a:rPr>
                  <a:t> </a:t>
                </a:r>
              </a:p>
            </p:txBody>
          </p:sp>
        </mc:Fallback>
      </mc:AlternateContent>
      <p:pic>
        <p:nvPicPr>
          <p:cNvPr id="3" name="24解析.eps" descr="id:2147493242;FounderCES"/>
          <p:cNvPicPr/>
          <p:nvPr/>
        </p:nvPicPr>
        <p:blipFill>
          <a:blip r:embed="rId2"/>
          <a:stretch>
            <a:fillRect/>
          </a:stretch>
        </p:blipFill>
        <p:spPr>
          <a:xfrm>
            <a:off x="478582" y="980728"/>
            <a:ext cx="854710" cy="30480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赤道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上的物体的运行参量与其他卫星运行参量大小的比较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可先将赤道上的物体与同步卫星的运行参量进行比较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再结合上述结果得出最终结论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6938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宇宙速度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）第一宇宙速度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：卫星在地面附近绕地球做匀速圆周运动的速度，</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ea typeface="宋体" panose="02010600030101010101" pitchFamily="2" charset="-122"/>
                <a:cs typeface="Times New Roman" panose="02020603050405020304" pitchFamily="18" charset="0"/>
              </a:rPr>
              <a:t>7.9 </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，也称环绕速度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）第二宇宙速度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：使卫星挣脱地球引力束缚的最小地面发射速度，</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highlight>
                  <a:srgbClr val="FFFF00"/>
                </a:highlight>
                <a:ea typeface="宋体" panose="02010600030101010101" pitchFamily="2" charset="-122"/>
                <a:cs typeface="Times New Roman" panose="02020603050405020304" pitchFamily="18" charset="0"/>
              </a:rPr>
              <a:t>1.2 </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，也称脱离速度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）第三宇宙速度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：使卫星挣脱太阳引力束缚的最小地面发射速度，</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000000"/>
                </a:solidFill>
                <a:highlight>
                  <a:srgbClr val="FFFF00"/>
                </a:highlight>
                <a:ea typeface="宋体" panose="02010600030101010101" pitchFamily="2" charset="-122"/>
                <a:cs typeface="Times New Roman" panose="02020603050405020304" pitchFamily="18" charset="0"/>
              </a:rPr>
              <a:t>.7 </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，也称逃逸速度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预测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未知天体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海王星的发现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英国剑桥大学的学生亚当斯和法国年轻的天文爱好者勒维耶根据天王星的观测资料，利用万有引力定律计算出天王星外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行星的轨道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日，德国的伽勒在勒维耶预测的位置附近发现了这颗行星——海王星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预言哈雷彗星回归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英国物理学家哈雷计算出在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1531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年出现的三颗彗星的轨道如出一辙，并认为这三次出现的彗星是同一颗星，周期约为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年，还预言它将于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年再次出现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月这颗彗星如期通过了近日点，它最近一次回归是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年，它的下次回归将在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2061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年左右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3.eps" descr="id:2147492895;FounderCES"/>
          <p:cNvPicPr/>
          <p:nvPr/>
        </p:nvPicPr>
        <p:blipFill>
          <a:blip r:embed="rId1"/>
          <a:stretch>
            <a:fillRect/>
          </a:stretch>
        </p:blipFill>
        <p:spPr>
          <a:xfrm>
            <a:off x="360854" y="908720"/>
            <a:ext cx="1397635" cy="37147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84784"/>
            <a:ext cx="11485848" cy="3349956"/>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与万有引力的关系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物体在地球表面上所受引力与重力的关系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除两极以外，地面上其他地点的物体都围绕地轴做圆周运动，这就需要其他力提供一个垂直于地轴的向心力，地球对物体引力的一个分力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提供向心力，另一个分力为重力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7" name="25lk885.jpg" descr="id:2147492916;FounderCES"/>
          <p:cNvPicPr/>
          <p:nvPr/>
        </p:nvPicPr>
        <p:blipFill>
          <a:blip r:embed="rId3"/>
          <a:stretch>
            <a:fillRect/>
          </a:stretch>
        </p:blipFill>
        <p:spPr>
          <a:xfrm>
            <a:off x="5070315" y="3789040"/>
            <a:ext cx="2066925" cy="249047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8399462" y="1743938"/>
            <a:ext cx="2537532" cy="575304"/>
          </a:xfrm>
          <a:prstGeom prst="rect">
            <a:avLst/>
          </a:prstGeom>
        </p:spPr>
      </p:pic>
      <p:pic>
        <p:nvPicPr>
          <p:cNvPr id="2" name="图片 1"/>
          <p:cNvPicPr>
            <a:picLocks noChangeAspect="1"/>
          </p:cNvPicPr>
          <p:nvPr/>
        </p:nvPicPr>
        <p:blipFill>
          <a:blip r:embed="rId1"/>
          <a:stretch>
            <a:fillRect/>
          </a:stretch>
        </p:blipFill>
        <p:spPr>
          <a:xfrm>
            <a:off x="7319342" y="980728"/>
            <a:ext cx="1584176" cy="575304"/>
          </a:xfrm>
          <a:prstGeom prst="rect">
            <a:avLst/>
          </a:prstGeom>
        </p:spPr>
      </p:pic>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4139210"/>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）当物体在两极时，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，重力达到最大值，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）当物体在赤道上时，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最大，此时重力最小，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）从赤道到两极，随着纬度增加，向心力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夹角增大，重力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增大，重力加速度增大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不一定在一条直线上，重力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方向有时有偏差，重力大小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4139210"/>
              </a:xfrm>
              <a:blipFill rotWithShape="1">
                <a:blip r:embed="rId2"/>
                <a:stretch>
                  <a:fillRect l="-2" t="-15" r="1" b="7"/>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388452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重力加速度与高度的关系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若物体在地球两极上方高度为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为地球半径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为离地面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高度处的重力加速度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在同一纬度，距地面越高，重力加速度越小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特别说明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）重力是由于地球吸引产生的，但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重力并不是地球对物体的引力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）在忽略地球自转的情况下，认为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3884525"/>
              </a:xfrm>
              <a:blipFill rotWithShape="1">
                <a:blip r:embed="rId1"/>
                <a:stretch>
                  <a:fillRect l="-2" t="-16" r="1" b="-1776"/>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10498</Words>
  <Application>WPS 演示</Application>
  <PresentationFormat>自定义</PresentationFormat>
  <Paragraphs>416</Paragraphs>
  <Slides>47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47</vt:i4>
      </vt:variant>
    </vt:vector>
  </HeadingPairs>
  <TitlesOfParts>
    <vt:vector size="60" baseType="lpstr">
      <vt:lpstr>Arial</vt:lpstr>
      <vt:lpstr>宋体</vt:lpstr>
      <vt:lpstr>Wingdings</vt:lpstr>
      <vt:lpstr>Times New Roman</vt:lpstr>
      <vt:lpstr>楷体</vt:lpstr>
      <vt:lpstr>微软雅黑</vt:lpstr>
      <vt:lpstr>黑体</vt:lpstr>
      <vt:lpstr>Cambria Math</vt:lpstr>
      <vt:lpstr>Book Antiqua</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596</cp:revision>
  <dcterms:created xsi:type="dcterms:W3CDTF">2020-11-06T05:24:00Z</dcterms:created>
  <dcterms:modified xsi:type="dcterms:W3CDTF">2025-11-06T08:09:40Z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24EBE93D0CAD41609FF3431CA5637E4F_12</vt:lpwstr>
  </property>
</Properties>
</file>